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7561263" cy="10693400"/>
  <p:notesSz cx="6805613" cy="9939338"/>
  <p:defaultTextStyle>
    <a:defPPr>
      <a:defRPr lang="ja-JP"/>
    </a:defPPr>
    <a:lvl1pPr marL="0" algn="l" defTabSz="104296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1pPr>
    <a:lvl2pPr marL="521483" algn="l" defTabSz="104296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2pPr>
    <a:lvl3pPr marL="1042966" algn="l" defTabSz="104296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3pPr>
    <a:lvl4pPr marL="1564449" algn="l" defTabSz="104296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4pPr>
    <a:lvl5pPr marL="2085931" algn="l" defTabSz="104296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5pPr>
    <a:lvl6pPr marL="2607414" algn="l" defTabSz="104296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6pPr>
    <a:lvl7pPr marL="3128896" algn="l" defTabSz="104296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7pPr>
    <a:lvl8pPr marL="3650379" algn="l" defTabSz="104296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8pPr>
    <a:lvl9pPr marL="4171862" algn="l" defTabSz="1042966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E9F573"/>
    <a:srgbClr val="FF6600"/>
    <a:srgbClr val="FFFF66"/>
    <a:srgbClr val="FF3399"/>
    <a:srgbClr val="FF99FF"/>
    <a:srgbClr val="006600"/>
    <a:srgbClr val="FFFFCC"/>
    <a:srgbClr val="99FF66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99823" autoAdjust="0"/>
  </p:normalViewPr>
  <p:slideViewPr>
    <p:cSldViewPr showGuides="1">
      <p:cViewPr>
        <p:scale>
          <a:sx n="150" d="100"/>
          <a:sy n="150" d="100"/>
        </p:scale>
        <p:origin x="-462" y="-72"/>
      </p:cViewPr>
      <p:guideLst>
        <p:guide orient="horz" pos="6735"/>
        <p:guide pos="238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2949099" cy="496967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4941" y="2"/>
            <a:ext cx="2949099" cy="496967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r">
              <a:defRPr sz="1200"/>
            </a:lvl1pPr>
          </a:lstStyle>
          <a:p>
            <a:fld id="{B0C0EC0B-4132-45AD-8D1F-803598B6E844}" type="datetimeFigureOut">
              <a:rPr kumimoji="1" lang="ja-JP" altLang="en-US" smtClean="0"/>
              <a:t>2017/2/6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085975" y="746125"/>
            <a:ext cx="2633663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1" tIns="45715" rIns="91431" bIns="45715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562" y="4721187"/>
            <a:ext cx="5444490" cy="4472702"/>
          </a:xfrm>
          <a:prstGeom prst="rect">
            <a:avLst/>
          </a:prstGeom>
        </p:spPr>
        <p:txBody>
          <a:bodyPr vert="horz" lIns="91431" tIns="45715" rIns="91431" bIns="45715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440648"/>
            <a:ext cx="2949099" cy="496967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4941" y="9440648"/>
            <a:ext cx="2949099" cy="496967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r">
              <a:defRPr sz="1200"/>
            </a:lvl1pPr>
          </a:lstStyle>
          <a:p>
            <a:fld id="{4D517885-14EA-439C-B500-5E12ACA5AD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13686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42966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1pPr>
    <a:lvl2pPr marL="521483" algn="l" defTabSz="1042966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2pPr>
    <a:lvl3pPr marL="1042966" algn="l" defTabSz="1042966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3pPr>
    <a:lvl4pPr marL="1564449" algn="l" defTabSz="1042966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4pPr>
    <a:lvl5pPr marL="2085931" algn="l" defTabSz="1042966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5pPr>
    <a:lvl6pPr marL="2607414" algn="l" defTabSz="1042966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6pPr>
    <a:lvl7pPr marL="3128896" algn="l" defTabSz="1042966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7pPr>
    <a:lvl8pPr marL="3650379" algn="l" defTabSz="1042966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8pPr>
    <a:lvl9pPr marL="4171862" algn="l" defTabSz="1042966" rtl="0" eaLnBrk="1" latinLnBrk="0" hangingPunct="1">
      <a:defRPr kumimoji="1"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17885-14EA-439C-B500-5E12ACA5AD8E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92671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67095" y="3321888"/>
            <a:ext cx="6427074" cy="2292150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34190" y="6059594"/>
            <a:ext cx="5292884" cy="273275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214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29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4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59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74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88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03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18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FCD8B-02CF-410C-8E7D-462C9D2F61E7}" type="datetimeFigureOut">
              <a:rPr kumimoji="1" lang="ja-JP" altLang="en-US" smtClean="0"/>
              <a:t>2017/2/6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9BE8A-934C-4D1D-9C90-4CF3E3F8E0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2435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FCD8B-02CF-410C-8E7D-462C9D2F61E7}" type="datetimeFigureOut">
              <a:rPr kumimoji="1" lang="ja-JP" altLang="en-US" smtClean="0"/>
              <a:t>2017/2/6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9BE8A-934C-4D1D-9C90-4CF3E3F8E0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64912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111436" y="571801"/>
            <a:ext cx="1275964" cy="12163743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83549" y="571801"/>
            <a:ext cx="3701869" cy="12163743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FCD8B-02CF-410C-8E7D-462C9D2F61E7}" type="datetimeFigureOut">
              <a:rPr kumimoji="1" lang="ja-JP" altLang="en-US" smtClean="0"/>
              <a:t>2017/2/6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9BE8A-934C-4D1D-9C90-4CF3E3F8E0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95703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FCD8B-02CF-410C-8E7D-462C9D2F61E7}" type="datetimeFigureOut">
              <a:rPr kumimoji="1" lang="ja-JP" altLang="en-US" smtClean="0"/>
              <a:t>2017/2/6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9BE8A-934C-4D1D-9C90-4CF3E3F8E0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46129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97288" y="6871501"/>
            <a:ext cx="6427074" cy="2123828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97288" y="4532321"/>
            <a:ext cx="6427074" cy="2339181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1483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2966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56444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59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741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889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5037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7186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FCD8B-02CF-410C-8E7D-462C9D2F61E7}" type="datetimeFigureOut">
              <a:rPr kumimoji="1" lang="ja-JP" altLang="en-US" smtClean="0"/>
              <a:t>2017/2/6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9BE8A-934C-4D1D-9C90-4CF3E3F8E0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48342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83549" y="3326837"/>
            <a:ext cx="2488916" cy="9408708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898486" y="3326837"/>
            <a:ext cx="2488916" cy="9408708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FCD8B-02CF-410C-8E7D-462C9D2F61E7}" type="datetimeFigureOut">
              <a:rPr kumimoji="1" lang="ja-JP" altLang="en-US" smtClean="0"/>
              <a:t>2017/2/6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9BE8A-934C-4D1D-9C90-4CF3E3F8E0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57023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78063" y="428233"/>
            <a:ext cx="6805137" cy="1782233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78065" y="2393639"/>
            <a:ext cx="3340871" cy="997554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483" indent="0">
              <a:buNone/>
              <a:defRPr sz="2300" b="1"/>
            </a:lvl2pPr>
            <a:lvl3pPr marL="1042966" indent="0">
              <a:buNone/>
              <a:defRPr sz="2100" b="1"/>
            </a:lvl3pPr>
            <a:lvl4pPr marL="1564449" indent="0">
              <a:buNone/>
              <a:defRPr sz="1700" b="1"/>
            </a:lvl4pPr>
            <a:lvl5pPr marL="2085931" indent="0">
              <a:buNone/>
              <a:defRPr sz="1700" b="1"/>
            </a:lvl5pPr>
            <a:lvl6pPr marL="2607414" indent="0">
              <a:buNone/>
              <a:defRPr sz="1700" b="1"/>
            </a:lvl6pPr>
            <a:lvl7pPr marL="3128896" indent="0">
              <a:buNone/>
              <a:defRPr sz="1700" b="1"/>
            </a:lvl7pPr>
            <a:lvl8pPr marL="3650379" indent="0">
              <a:buNone/>
              <a:defRPr sz="1700" b="1"/>
            </a:lvl8pPr>
            <a:lvl9pPr marL="4171862" indent="0">
              <a:buNone/>
              <a:defRPr sz="17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78065" y="3391194"/>
            <a:ext cx="3340871" cy="6161082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841019" y="2393639"/>
            <a:ext cx="3342183" cy="997554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483" indent="0">
              <a:buNone/>
              <a:defRPr sz="2300" b="1"/>
            </a:lvl2pPr>
            <a:lvl3pPr marL="1042966" indent="0">
              <a:buNone/>
              <a:defRPr sz="2100" b="1"/>
            </a:lvl3pPr>
            <a:lvl4pPr marL="1564449" indent="0">
              <a:buNone/>
              <a:defRPr sz="1700" b="1"/>
            </a:lvl4pPr>
            <a:lvl5pPr marL="2085931" indent="0">
              <a:buNone/>
              <a:defRPr sz="1700" b="1"/>
            </a:lvl5pPr>
            <a:lvl6pPr marL="2607414" indent="0">
              <a:buNone/>
              <a:defRPr sz="1700" b="1"/>
            </a:lvl6pPr>
            <a:lvl7pPr marL="3128896" indent="0">
              <a:buNone/>
              <a:defRPr sz="1700" b="1"/>
            </a:lvl7pPr>
            <a:lvl8pPr marL="3650379" indent="0">
              <a:buNone/>
              <a:defRPr sz="1700" b="1"/>
            </a:lvl8pPr>
            <a:lvl9pPr marL="4171862" indent="0">
              <a:buNone/>
              <a:defRPr sz="17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841019" y="3391194"/>
            <a:ext cx="3342183" cy="6161082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FCD8B-02CF-410C-8E7D-462C9D2F61E7}" type="datetimeFigureOut">
              <a:rPr kumimoji="1" lang="ja-JP" altLang="en-US" smtClean="0"/>
              <a:t>2017/2/6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9BE8A-934C-4D1D-9C90-4CF3E3F8E0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21098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FCD8B-02CF-410C-8E7D-462C9D2F61E7}" type="datetimeFigureOut">
              <a:rPr kumimoji="1" lang="ja-JP" altLang="en-US" smtClean="0"/>
              <a:t>2017/2/6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9BE8A-934C-4D1D-9C90-4CF3E3F8E0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97267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FCD8B-02CF-410C-8E7D-462C9D2F61E7}" type="datetimeFigureOut">
              <a:rPr kumimoji="1" lang="ja-JP" altLang="en-US" smtClean="0"/>
              <a:t>2017/2/6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9BE8A-934C-4D1D-9C90-4CF3E3F8E0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72653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78065" y="425757"/>
            <a:ext cx="2487604" cy="1811938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956245" y="425758"/>
            <a:ext cx="4226957" cy="9126521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78065" y="2237695"/>
            <a:ext cx="2487604" cy="7314584"/>
          </a:xfrm>
        </p:spPr>
        <p:txBody>
          <a:bodyPr/>
          <a:lstStyle>
            <a:lvl1pPr marL="0" indent="0">
              <a:buNone/>
              <a:defRPr sz="1600"/>
            </a:lvl1pPr>
            <a:lvl2pPr marL="521483" indent="0">
              <a:buNone/>
              <a:defRPr sz="1400"/>
            </a:lvl2pPr>
            <a:lvl3pPr marL="1042966" indent="0">
              <a:buNone/>
              <a:defRPr sz="1100"/>
            </a:lvl3pPr>
            <a:lvl4pPr marL="1564449" indent="0">
              <a:buNone/>
              <a:defRPr sz="1100"/>
            </a:lvl4pPr>
            <a:lvl5pPr marL="2085931" indent="0">
              <a:buNone/>
              <a:defRPr sz="1100"/>
            </a:lvl5pPr>
            <a:lvl6pPr marL="2607414" indent="0">
              <a:buNone/>
              <a:defRPr sz="1100"/>
            </a:lvl6pPr>
            <a:lvl7pPr marL="3128896" indent="0">
              <a:buNone/>
              <a:defRPr sz="1100"/>
            </a:lvl7pPr>
            <a:lvl8pPr marL="3650379" indent="0">
              <a:buNone/>
              <a:defRPr sz="1100"/>
            </a:lvl8pPr>
            <a:lvl9pPr marL="4171862" indent="0">
              <a:buNone/>
              <a:defRPr sz="11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FCD8B-02CF-410C-8E7D-462C9D2F61E7}" type="datetimeFigureOut">
              <a:rPr kumimoji="1" lang="ja-JP" altLang="en-US" smtClean="0"/>
              <a:t>2017/2/6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9BE8A-934C-4D1D-9C90-4CF3E3F8E0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5058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82060" y="7485381"/>
            <a:ext cx="4536758" cy="883692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3700"/>
            </a:lvl1pPr>
            <a:lvl2pPr marL="521483" indent="0">
              <a:buNone/>
              <a:defRPr sz="3200"/>
            </a:lvl2pPr>
            <a:lvl3pPr marL="1042966" indent="0">
              <a:buNone/>
              <a:defRPr sz="2700"/>
            </a:lvl3pPr>
            <a:lvl4pPr marL="1564449" indent="0">
              <a:buNone/>
              <a:defRPr sz="2300"/>
            </a:lvl4pPr>
            <a:lvl5pPr marL="2085931" indent="0">
              <a:buNone/>
              <a:defRPr sz="2300"/>
            </a:lvl5pPr>
            <a:lvl6pPr marL="2607414" indent="0">
              <a:buNone/>
              <a:defRPr sz="2300"/>
            </a:lvl6pPr>
            <a:lvl7pPr marL="3128896" indent="0">
              <a:buNone/>
              <a:defRPr sz="2300"/>
            </a:lvl7pPr>
            <a:lvl8pPr marL="3650379" indent="0">
              <a:buNone/>
              <a:defRPr sz="2300"/>
            </a:lvl8pPr>
            <a:lvl9pPr marL="4171862" indent="0">
              <a:buNone/>
              <a:defRPr sz="23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482060" y="8369073"/>
            <a:ext cx="4536758" cy="1254988"/>
          </a:xfrm>
        </p:spPr>
        <p:txBody>
          <a:bodyPr/>
          <a:lstStyle>
            <a:lvl1pPr marL="0" indent="0">
              <a:buNone/>
              <a:defRPr sz="1600"/>
            </a:lvl1pPr>
            <a:lvl2pPr marL="521483" indent="0">
              <a:buNone/>
              <a:defRPr sz="1400"/>
            </a:lvl2pPr>
            <a:lvl3pPr marL="1042966" indent="0">
              <a:buNone/>
              <a:defRPr sz="1100"/>
            </a:lvl3pPr>
            <a:lvl4pPr marL="1564449" indent="0">
              <a:buNone/>
              <a:defRPr sz="1100"/>
            </a:lvl4pPr>
            <a:lvl5pPr marL="2085931" indent="0">
              <a:buNone/>
              <a:defRPr sz="1100"/>
            </a:lvl5pPr>
            <a:lvl6pPr marL="2607414" indent="0">
              <a:buNone/>
              <a:defRPr sz="1100"/>
            </a:lvl6pPr>
            <a:lvl7pPr marL="3128896" indent="0">
              <a:buNone/>
              <a:defRPr sz="1100"/>
            </a:lvl7pPr>
            <a:lvl8pPr marL="3650379" indent="0">
              <a:buNone/>
              <a:defRPr sz="1100"/>
            </a:lvl8pPr>
            <a:lvl9pPr marL="4171862" indent="0">
              <a:buNone/>
              <a:defRPr sz="11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FCD8B-02CF-410C-8E7D-462C9D2F61E7}" type="datetimeFigureOut">
              <a:rPr kumimoji="1" lang="ja-JP" altLang="en-US" smtClean="0"/>
              <a:t>2017/2/6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9BE8A-934C-4D1D-9C90-4CF3E3F8E0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04495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78063" y="428233"/>
            <a:ext cx="6805137" cy="1782233"/>
          </a:xfrm>
          <a:prstGeom prst="rect">
            <a:avLst/>
          </a:prstGeom>
        </p:spPr>
        <p:txBody>
          <a:bodyPr vert="horz" lIns="104297" tIns="52149" rIns="104297" bIns="52149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78063" y="2495129"/>
            <a:ext cx="6805137" cy="7057150"/>
          </a:xfrm>
          <a:prstGeom prst="rect">
            <a:avLst/>
          </a:prstGeom>
        </p:spPr>
        <p:txBody>
          <a:bodyPr vert="horz" lIns="104297" tIns="52149" rIns="104297" bIns="52149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78063" y="9911199"/>
            <a:ext cx="1764295" cy="569324"/>
          </a:xfrm>
          <a:prstGeom prst="rect">
            <a:avLst/>
          </a:prstGeom>
        </p:spPr>
        <p:txBody>
          <a:bodyPr vert="horz" lIns="104297" tIns="52149" rIns="104297" bIns="52149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FFCD8B-02CF-410C-8E7D-462C9D2F61E7}" type="datetimeFigureOut">
              <a:rPr kumimoji="1" lang="ja-JP" altLang="en-US" smtClean="0"/>
              <a:t>2017/2/6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583432" y="9911199"/>
            <a:ext cx="2394400" cy="569324"/>
          </a:xfrm>
          <a:prstGeom prst="rect">
            <a:avLst/>
          </a:prstGeom>
        </p:spPr>
        <p:txBody>
          <a:bodyPr vert="horz" lIns="104297" tIns="52149" rIns="104297" bIns="52149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5418905" y="9911199"/>
            <a:ext cx="1764295" cy="569324"/>
          </a:xfrm>
          <a:prstGeom prst="rect">
            <a:avLst/>
          </a:prstGeom>
        </p:spPr>
        <p:txBody>
          <a:bodyPr vert="horz" lIns="104297" tIns="52149" rIns="104297" bIns="52149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59BE8A-934C-4D1D-9C90-4CF3E3F8E0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70312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42966" rtl="0" eaLnBrk="1" latinLnBrk="0" hangingPunct="1">
        <a:spcBef>
          <a:spcPct val="0"/>
        </a:spcBef>
        <a:buNone/>
        <a:defRPr kumimoji="1"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91112" indent="-391112" algn="l" defTabSz="104296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847409" indent="-325926" algn="l" defTabSz="1042966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03707" indent="-260741" algn="l" defTabSz="104296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25189" indent="-260741" algn="l" defTabSz="1042966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46672" indent="-260741" algn="l" defTabSz="1042966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68155" indent="-260741" algn="l" defTabSz="104296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638" indent="-260741" algn="l" defTabSz="104296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1121" indent="-260741" algn="l" defTabSz="104296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604" indent="-260741" algn="l" defTabSz="104296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04296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483" algn="l" defTabSz="104296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2966" algn="l" defTabSz="104296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449" algn="l" defTabSz="104296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5931" algn="l" defTabSz="104296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414" algn="l" defTabSz="104296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8896" algn="l" defTabSz="104296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379" algn="l" defTabSz="104296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1862" algn="l" defTabSz="1042966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hdphoto" Target="../media/hdphoto2.wdp"/><Relationship Id="rId3" Type="http://schemas.openxmlformats.org/officeDocument/2006/relationships/image" Target="../media/image1.png"/><Relationship Id="rId7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microsoft.com/office/2007/relationships/hdphoto" Target="../media/hdphoto1.wdp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図 18" descr="２月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4597" y="177362"/>
            <a:ext cx="4232275" cy="9023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テキスト ボックス 5"/>
          <p:cNvSpPr txBox="1"/>
          <p:nvPr/>
        </p:nvSpPr>
        <p:spPr>
          <a:xfrm>
            <a:off x="4932759" y="281883"/>
            <a:ext cx="2405751" cy="797814"/>
          </a:xfrm>
          <a:prstGeom prst="rect">
            <a:avLst/>
          </a:prstGeom>
          <a:noFill/>
        </p:spPr>
        <p:txBody>
          <a:bodyPr wrap="square" lIns="104297" tIns="52149" rIns="104297" bIns="52149" rtlCol="0">
            <a:spAutoFit/>
          </a:bodyPr>
          <a:lstStyle/>
          <a:p>
            <a:pPr>
              <a:lnSpc>
                <a:spcPts val="1800"/>
              </a:lnSpc>
              <a:tabLst>
                <a:tab pos="4562974" algn="l"/>
                <a:tab pos="4660752" algn="l"/>
                <a:tab pos="4693345" algn="l"/>
                <a:tab pos="7168940" algn="r"/>
              </a:tabLst>
            </a:pPr>
            <a:r>
              <a:rPr lang="ja-JP" altLang="ja-JP" sz="1200" kern="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平成</a:t>
            </a:r>
            <a:r>
              <a:rPr lang="ja-JP" altLang="en-US" sz="1200" kern="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２</a:t>
            </a:r>
            <a:r>
              <a:rPr lang="en-US" altLang="ja-JP" sz="1200" kern="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9</a:t>
            </a:r>
            <a:r>
              <a:rPr lang="ja-JP" altLang="ja-JP" sz="1200" kern="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年</a:t>
            </a:r>
            <a:r>
              <a:rPr lang="ja-JP" altLang="en-US" sz="1200" kern="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２</a:t>
            </a:r>
            <a:r>
              <a:rPr lang="ja-JP" altLang="ja-JP" sz="1200" kern="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月</a:t>
            </a:r>
            <a:r>
              <a:rPr lang="ja-JP" altLang="en-US" sz="1200" kern="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６日</a:t>
            </a:r>
            <a:r>
              <a:rPr lang="en-US" altLang="ja-JP" sz="1200" kern="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(</a:t>
            </a:r>
            <a:r>
              <a:rPr lang="ja-JP" altLang="en-US" sz="12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月</a:t>
            </a:r>
            <a:r>
              <a:rPr lang="en-US" altLang="ja-JP" sz="1200" kern="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)</a:t>
            </a:r>
            <a:endParaRPr lang="ja-JP" altLang="ja-JP" sz="1200" kern="100" dirty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/>
            </a:endParaRPr>
          </a:p>
          <a:p>
            <a:pPr>
              <a:lnSpc>
                <a:spcPts val="1800"/>
              </a:lnSpc>
            </a:pPr>
            <a:r>
              <a:rPr lang="ja-JP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二十四</a:t>
            </a:r>
            <a:r>
              <a:rPr lang="ja-JP" altLang="ja-JP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節気</a:t>
            </a:r>
            <a:r>
              <a:rPr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③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立春</a:t>
            </a:r>
            <a:r>
              <a:rPr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（</a:t>
            </a:r>
            <a:r>
              <a:rPr lang="ja-JP" altLang="en-US" sz="1200" dirty="0" err="1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りっ</a:t>
            </a:r>
            <a:r>
              <a:rPr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しゅん</a:t>
            </a:r>
            <a:r>
              <a:rPr lang="en-US" altLang="ja-JP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)</a:t>
            </a:r>
            <a:endParaRPr lang="en-US" altLang="ja-JP" sz="1200" dirty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/>
            </a:endParaRPr>
          </a:p>
          <a:p>
            <a:pPr>
              <a:lnSpc>
                <a:spcPts val="1800"/>
              </a:lnSpc>
            </a:pP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　　　　　</a:t>
            </a:r>
            <a:r>
              <a:rPr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～２</a:t>
            </a:r>
            <a:r>
              <a:rPr lang="ja-JP" altLang="ja-JP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月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１８</a:t>
            </a:r>
            <a:r>
              <a:rPr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日</a:t>
            </a:r>
            <a:r>
              <a:rPr lang="ja-JP" altLang="ja-JP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まで</a:t>
            </a:r>
            <a:endParaRPr lang="ja-JP" altLang="en-US" sz="1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75839" y="7002884"/>
            <a:ext cx="3671614" cy="1152128"/>
          </a:xfrm>
          <a:prstGeom prst="rect">
            <a:avLst/>
          </a:prstGeom>
          <a:pattFill prst="pct90">
            <a:fgClr>
              <a:schemeClr val="accent2">
                <a:lumMod val="20000"/>
                <a:lumOff val="80000"/>
              </a:schemeClr>
            </a:fgClr>
            <a:bgClr>
              <a:schemeClr val="bg1"/>
            </a:bgClr>
          </a:patt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ja-JP" altLang="ja-JP" sz="1100" b="1" kern="100" dirty="0" smtClean="0">
                <a:solidFill>
                  <a:schemeClr val="tx1"/>
                </a:solidFill>
                <a:effectLst/>
                <a:latin typeface="+mn-ea"/>
              </a:rPr>
              <a:t>第１群　筋肉や骨を作る【魚・肉・卵・大豆製品】　　　　　　　　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ja-JP" altLang="ja-JP" sz="1100" b="1" kern="100" dirty="0" smtClean="0">
                <a:solidFill>
                  <a:schemeClr val="tx1"/>
                </a:solidFill>
                <a:effectLst/>
                <a:latin typeface="+mn-ea"/>
              </a:rPr>
              <a:t>第２群　骨と歯を作る【牛乳・乳製品・海藻・小魚】</a:t>
            </a:r>
            <a:endParaRPr lang="ja-JP" altLang="ja-JP" sz="1100" b="1" kern="100" dirty="0" smtClean="0">
              <a:solidFill>
                <a:schemeClr val="tx1"/>
              </a:solidFill>
              <a:effectLst/>
              <a:latin typeface="+mn-ea"/>
              <a:cs typeface="Times New Roman"/>
            </a:endParaRPr>
          </a:p>
          <a:p>
            <a:pPr algn="ctr">
              <a:lnSpc>
                <a:spcPct val="150000"/>
              </a:lnSpc>
            </a:pPr>
            <a:endParaRPr kumimoji="1" lang="ja-JP" altLang="en-US" sz="1100" b="1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14" name="Oval 6"/>
          <p:cNvSpPr>
            <a:spLocks noChangeArrowheads="1"/>
          </p:cNvSpPr>
          <p:nvPr/>
        </p:nvSpPr>
        <p:spPr bwMode="auto">
          <a:xfrm>
            <a:off x="166297" y="7639744"/>
            <a:ext cx="3382892" cy="1028700"/>
          </a:xfrm>
          <a:prstGeom prst="ellipse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rot="0" vert="horz" wrap="square" lIns="74295" tIns="8890" rIns="74295" bIns="8890" anchor="ctr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ja-JP" sz="1200" b="1" i="1" kern="100" dirty="0">
                <a:solidFill>
                  <a:srgbClr val="FFFFFF"/>
                </a:solidFill>
                <a:effectLst/>
                <a:latin typeface="AR P丸ゴシック体E"/>
                <a:ea typeface="HGPｺﾞｼｯｸM"/>
                <a:cs typeface="Times New Roman"/>
              </a:rPr>
              <a:t>赤の</a:t>
            </a:r>
            <a:r>
              <a:rPr lang="ja-JP" sz="1200" b="1" i="1" kern="100" dirty="0" smtClean="0">
                <a:solidFill>
                  <a:srgbClr val="FFFFFF"/>
                </a:solidFill>
                <a:effectLst/>
                <a:latin typeface="AR P丸ゴシック体E"/>
                <a:ea typeface="HGPｺﾞｼｯｸM"/>
                <a:cs typeface="Times New Roman"/>
              </a:rPr>
              <a:t>お皿</a:t>
            </a: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ja-JP" altLang="en-US" sz="1100" kern="100" dirty="0" smtClean="0">
                <a:latin typeface="Century"/>
                <a:ea typeface="HGP創英角ﾎﾟｯﾌﾟ体"/>
                <a:cs typeface="Times New Roman"/>
              </a:rPr>
              <a:t>鶏肉、おから、卵</a:t>
            </a:r>
            <a:endParaRPr lang="en-US" altLang="ja-JP" sz="1100" kern="100" dirty="0" smtClean="0">
              <a:latin typeface="Century"/>
              <a:ea typeface="HGP創英角ﾎﾟｯﾌﾟ体"/>
              <a:cs typeface="Times New Roman"/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ja-JP" altLang="en-US" sz="1100" kern="100" dirty="0" smtClean="0">
                <a:latin typeface="Century"/>
                <a:ea typeface="HGP創英角ﾎﾟｯﾌﾟ体"/>
                <a:cs typeface="Times New Roman"/>
              </a:rPr>
              <a:t>牛乳、海藻ビードロ</a:t>
            </a:r>
            <a:endParaRPr lang="en-US" altLang="ja-JP" sz="1100" kern="100" dirty="0" smtClean="0">
              <a:latin typeface="Century"/>
              <a:ea typeface="HGP創英角ﾎﾟｯﾌﾟ体"/>
              <a:cs typeface="Times New Roman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3766442" y="7001966"/>
            <a:ext cx="3671614" cy="1152128"/>
          </a:xfrm>
          <a:prstGeom prst="rect">
            <a:avLst/>
          </a:prstGeom>
          <a:pattFill prst="pct90">
            <a:fgClr>
              <a:schemeClr val="accent3">
                <a:lumMod val="40000"/>
                <a:lumOff val="60000"/>
              </a:schemeClr>
            </a:fgClr>
            <a:bgClr>
              <a:schemeClr val="bg1"/>
            </a:bgClr>
          </a:patt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spcCol="180000" rtlCol="0" anchor="t"/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ja-JP" altLang="ja-JP" sz="1100" b="1" kern="100" dirty="0" smtClean="0">
                <a:solidFill>
                  <a:schemeClr val="tx1"/>
                </a:solidFill>
                <a:effectLst/>
              </a:rPr>
              <a:t>第３群　皮膚・粘膜の保護【緑黄色野菜】</a:t>
            </a:r>
            <a:endParaRPr lang="ja-JP" altLang="ja-JP" sz="1050" b="1" kern="100" dirty="0" smtClean="0">
              <a:solidFill>
                <a:schemeClr val="tx1"/>
              </a:solidFill>
              <a:effectLst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ja-JP" altLang="ja-JP" sz="1100" b="1" kern="100" dirty="0" smtClean="0">
                <a:solidFill>
                  <a:schemeClr val="tx1"/>
                </a:solidFill>
                <a:effectLst/>
              </a:rPr>
              <a:t>第４群　体の調子を整える【淡色野菜】</a:t>
            </a:r>
            <a:endParaRPr lang="ja-JP" altLang="ja-JP" sz="1050" b="1" kern="100" dirty="0" smtClean="0">
              <a:solidFill>
                <a:schemeClr val="tx1"/>
              </a:solidFill>
              <a:effectLst/>
              <a:latin typeface="Century"/>
              <a:ea typeface="ＭＳ 明朝"/>
              <a:cs typeface="Times New Roman"/>
            </a:endParaRPr>
          </a:p>
          <a:p>
            <a:pPr algn="ctr">
              <a:lnSpc>
                <a:spcPct val="150000"/>
              </a:lnSpc>
            </a:pPr>
            <a:endParaRPr kumimoji="1" lang="ja-JP" altLang="en-US" sz="1100" b="1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75839" y="8807226"/>
            <a:ext cx="3671614" cy="1152128"/>
          </a:xfrm>
          <a:prstGeom prst="rect">
            <a:avLst/>
          </a:prstGeom>
          <a:pattFill prst="pct90">
            <a:fgClr>
              <a:srgbClr val="E9F573"/>
            </a:fgClr>
            <a:bgClr>
              <a:schemeClr val="bg1"/>
            </a:bgClr>
          </a:pattFill>
          <a:ln>
            <a:solidFill>
              <a:srgbClr val="E9F57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ja-JP" altLang="ja-JP" sz="1100" b="1" kern="100" dirty="0" smtClean="0">
                <a:solidFill>
                  <a:schemeClr val="tx1"/>
                </a:solidFill>
                <a:effectLst/>
              </a:rPr>
              <a:t>第５群　体を動かすエネルギー源【穀類・芋類・糖分】</a:t>
            </a:r>
            <a:endParaRPr lang="ja-JP" altLang="ja-JP" sz="1050" b="1" kern="100" dirty="0" smtClean="0">
              <a:solidFill>
                <a:schemeClr val="tx1"/>
              </a:solidFill>
              <a:effectLst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ja-JP" altLang="ja-JP" sz="1100" b="1" kern="100" dirty="0" smtClean="0">
                <a:solidFill>
                  <a:schemeClr val="tx1"/>
                </a:solidFill>
                <a:effectLst/>
              </a:rPr>
              <a:t>第６群　力や体温となる【油脂類・多脂肪食品】</a:t>
            </a:r>
            <a:endParaRPr lang="ja-JP" altLang="ja-JP" sz="1050" b="1" kern="100" dirty="0" smtClean="0">
              <a:solidFill>
                <a:schemeClr val="tx1"/>
              </a:solidFill>
              <a:effectLst/>
              <a:latin typeface="Century"/>
              <a:ea typeface="ＭＳ 明朝"/>
              <a:cs typeface="Times New Roman"/>
            </a:endParaRPr>
          </a:p>
          <a:p>
            <a:pPr algn="ctr">
              <a:lnSpc>
                <a:spcPct val="150000"/>
              </a:lnSpc>
            </a:pPr>
            <a:endParaRPr kumimoji="1" lang="ja-JP" altLang="en-US" sz="1100" b="1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3781425" y="8803084"/>
            <a:ext cx="3671614" cy="1152128"/>
          </a:xfrm>
          <a:prstGeom prst="rect">
            <a:avLst/>
          </a:prstGeom>
          <a:pattFill prst="pct90">
            <a:fgClr>
              <a:schemeClr val="accent1">
                <a:lumMod val="40000"/>
                <a:lumOff val="60000"/>
              </a:schemeClr>
            </a:fgClr>
            <a:bgClr>
              <a:schemeClr val="bg1"/>
            </a:bgClr>
          </a:patt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ja-JP" altLang="ja-JP" sz="1100" b="1" kern="100" dirty="0" smtClean="0">
                <a:solidFill>
                  <a:schemeClr val="tx1"/>
                </a:solidFill>
                <a:effectLst/>
              </a:rPr>
              <a:t>うまみ成分が美味しさを伝え、食欲を増進させる</a:t>
            </a:r>
            <a:endParaRPr lang="en-US" altLang="ja-JP" sz="1100" b="1" kern="100" dirty="0" smtClean="0">
              <a:solidFill>
                <a:schemeClr val="tx1"/>
              </a:solidFill>
              <a:effectLst/>
            </a:endParaRPr>
          </a:p>
          <a:p>
            <a:pPr lvl="0" algn="ctr">
              <a:lnSpc>
                <a:spcPct val="150000"/>
              </a:lnSpc>
            </a:pPr>
            <a:r>
              <a:rPr lang="ja-JP" altLang="en-US" sz="1100" b="1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  <a:cs typeface="Times New Roman" pitchFamily="18" charset="0"/>
              </a:rPr>
              <a:t>（味噌汁・野菜ｽｰﾌﾟ・中華ｽｰﾌﾟ）</a:t>
            </a:r>
            <a:r>
              <a:rPr lang="ja-JP" altLang="en-US" sz="1100" b="1" dirty="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rPr>
              <a:t> 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endParaRPr lang="ja-JP" altLang="ja-JP" sz="1100" b="1" kern="100" dirty="0">
              <a:solidFill>
                <a:schemeClr val="tx1"/>
              </a:solidFill>
              <a:effectLst/>
              <a:latin typeface="Century"/>
              <a:ea typeface="ＭＳ 明朝"/>
              <a:cs typeface="Times New Roman"/>
            </a:endParaRPr>
          </a:p>
        </p:txBody>
      </p:sp>
      <p:sp>
        <p:nvSpPr>
          <p:cNvPr id="22" name="Oval 8"/>
          <p:cNvSpPr>
            <a:spLocks noChangeArrowheads="1"/>
          </p:cNvSpPr>
          <p:nvPr/>
        </p:nvSpPr>
        <p:spPr bwMode="auto">
          <a:xfrm>
            <a:off x="309190" y="9365594"/>
            <a:ext cx="3240000" cy="1028700"/>
          </a:xfrm>
          <a:prstGeom prst="ellipse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rot="0" vert="horz" wrap="square" lIns="74295" tIns="8890" rIns="74295" bIns="8890" anchor="ctr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ja-JP" sz="1200" b="1" i="1" kern="100" dirty="0" smtClean="0">
                <a:effectLst/>
                <a:latin typeface="AR P丸ゴシック体E"/>
                <a:ea typeface="HGPｺﾞｼｯｸM"/>
                <a:cs typeface="Times New Roman"/>
              </a:rPr>
              <a:t>黄</a:t>
            </a:r>
            <a:r>
              <a:rPr lang="ja-JP" sz="1200" b="1" i="1" kern="100" dirty="0">
                <a:effectLst/>
                <a:latin typeface="AR P丸ゴシック体E"/>
                <a:ea typeface="HGPｺﾞｼｯｸM"/>
                <a:cs typeface="Times New Roman"/>
              </a:rPr>
              <a:t>の</a:t>
            </a:r>
            <a:r>
              <a:rPr lang="ja-JP" sz="1200" b="1" i="1" kern="100" dirty="0" smtClean="0">
                <a:effectLst/>
                <a:latin typeface="AR P丸ゴシック体E"/>
                <a:ea typeface="HGPｺﾞｼｯｸM"/>
                <a:cs typeface="Times New Roman"/>
              </a:rPr>
              <a:t>お皿</a:t>
            </a: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ja-JP" altLang="en-US" sz="1200" kern="100" dirty="0" smtClean="0">
                <a:latin typeface="Century"/>
                <a:ea typeface="HG創英角ﾎﾟｯﾌﾟ体"/>
                <a:cs typeface="Times New Roman"/>
              </a:rPr>
              <a:t>米、</a:t>
            </a:r>
            <a:r>
              <a:rPr lang="ja-JP" altLang="en-US" sz="1200" kern="100">
                <a:latin typeface="Century"/>
                <a:ea typeface="HG創英角ﾎﾟｯﾌﾟ体"/>
                <a:cs typeface="Times New Roman"/>
              </a:rPr>
              <a:t>パン</a:t>
            </a:r>
            <a:r>
              <a:rPr lang="ja-JP" altLang="en-US" sz="1200" kern="100" smtClean="0">
                <a:latin typeface="Century"/>
                <a:ea typeface="HG創英角ﾎﾟｯﾌﾟ体"/>
                <a:cs typeface="Times New Roman"/>
              </a:rPr>
              <a:t>粉、ドレッシング</a:t>
            </a:r>
            <a:endParaRPr lang="en-US" altLang="ja-JP" sz="1200" kern="100" dirty="0" smtClean="0">
              <a:latin typeface="Century"/>
              <a:ea typeface="HG創英角ﾎﾟｯﾌﾟ体"/>
              <a:cs typeface="Times New Roman"/>
            </a:endParaRPr>
          </a:p>
        </p:txBody>
      </p:sp>
      <p:sp>
        <p:nvSpPr>
          <p:cNvPr id="23" name="Oval 5"/>
          <p:cNvSpPr>
            <a:spLocks noChangeArrowheads="1"/>
          </p:cNvSpPr>
          <p:nvPr/>
        </p:nvSpPr>
        <p:spPr bwMode="auto">
          <a:xfrm>
            <a:off x="3926058" y="7646026"/>
            <a:ext cx="3467193" cy="1028700"/>
          </a:xfrm>
          <a:prstGeom prst="ellipse">
            <a:avLst/>
          </a:prstGeom>
          <a:solidFill>
            <a:srgbClr val="008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rot="0" vert="horz" wrap="square" lIns="74295" tIns="8890" rIns="74295" bIns="8890" anchor="ctr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ja-JP" sz="1200" b="1" i="1" kern="100" dirty="0" smtClean="0">
                <a:solidFill>
                  <a:srgbClr val="FFFFFF"/>
                </a:solidFill>
                <a:effectLst/>
                <a:latin typeface="HGPｺﾞｼｯｸM" panose="020B0600000000000000" pitchFamily="50" charset="-128"/>
                <a:ea typeface="HGPｺﾞｼｯｸM" panose="020B0600000000000000" pitchFamily="50" charset="-128"/>
                <a:cs typeface="Times New Roman"/>
              </a:rPr>
              <a:t>緑</a:t>
            </a:r>
            <a:r>
              <a:rPr lang="ja-JP" sz="1200" b="1" i="1" kern="100" dirty="0">
                <a:solidFill>
                  <a:srgbClr val="FFFFFF"/>
                </a:solidFill>
                <a:effectLst/>
                <a:latin typeface="HGPｺﾞｼｯｸM" panose="020B0600000000000000" pitchFamily="50" charset="-128"/>
                <a:ea typeface="HGPｺﾞｼｯｸM" panose="020B0600000000000000" pitchFamily="50" charset="-128"/>
                <a:cs typeface="Times New Roman"/>
              </a:rPr>
              <a:t>の</a:t>
            </a:r>
            <a:r>
              <a:rPr lang="ja-JP" sz="1200" b="1" i="1" kern="100" dirty="0" smtClean="0">
                <a:solidFill>
                  <a:srgbClr val="FFFFFF"/>
                </a:solidFill>
                <a:effectLst/>
                <a:latin typeface="HGPｺﾞｼｯｸM" panose="020B0600000000000000" pitchFamily="50" charset="-128"/>
                <a:ea typeface="HGPｺﾞｼｯｸM" panose="020B0600000000000000" pitchFamily="50" charset="-128"/>
                <a:cs typeface="Times New Roman"/>
              </a:rPr>
              <a:t>お皿</a:t>
            </a: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ja-JP" altLang="en-US" sz="1100" kern="100" dirty="0" smtClean="0">
                <a:latin typeface="HG創英角ﾎﾟｯﾌﾟ体" panose="040B0A09000000000000" pitchFamily="49" charset="-128"/>
                <a:ea typeface="HG創英角ﾎﾟｯﾌﾟ体" panose="040B0A09000000000000" pitchFamily="49" charset="-128"/>
                <a:cs typeface="Times New Roman"/>
              </a:rPr>
              <a:t>人参、枝豆、れんこん、コーン</a:t>
            </a:r>
            <a:endParaRPr lang="en-US" altLang="ja-JP" sz="1100" kern="100" dirty="0" smtClean="0">
              <a:latin typeface="HG創英角ﾎﾟｯﾌﾟ体" panose="040B0A09000000000000" pitchFamily="49" charset="-128"/>
              <a:ea typeface="HG創英角ﾎﾟｯﾌﾟ体" panose="040B0A09000000000000" pitchFamily="49" charset="-128"/>
              <a:cs typeface="Times New Roman"/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ja-JP" altLang="en-US" sz="1100" kern="100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  <a:cs typeface="Times New Roman"/>
              </a:rPr>
              <a:t>しいたけ</a:t>
            </a:r>
            <a:r>
              <a:rPr lang="ja-JP" altLang="en-US" sz="1100" kern="100" dirty="0" smtClean="0">
                <a:latin typeface="HG創英角ﾎﾟｯﾌﾟ体" panose="040B0A09000000000000" pitchFamily="49" charset="-128"/>
                <a:ea typeface="HG創英角ﾎﾟｯﾌﾟ体" panose="040B0A09000000000000" pitchFamily="49" charset="-128"/>
                <a:cs typeface="Times New Roman"/>
              </a:rPr>
              <a:t>、えのき、グリンピース</a:t>
            </a:r>
            <a:endParaRPr lang="en-US" altLang="ja-JP" sz="1100" kern="100" dirty="0" smtClean="0">
              <a:latin typeface="HG創英角ﾎﾟｯﾌﾟ体" panose="040B0A09000000000000" pitchFamily="49" charset="-128"/>
              <a:ea typeface="HG創英角ﾎﾟｯﾌﾟ体" panose="040B0A09000000000000" pitchFamily="49" charset="-128"/>
              <a:cs typeface="Times New Roman"/>
            </a:endParaRPr>
          </a:p>
        </p:txBody>
      </p:sp>
      <p:sp>
        <p:nvSpPr>
          <p:cNvPr id="24" name="Oval 7"/>
          <p:cNvSpPr>
            <a:spLocks noChangeArrowheads="1"/>
          </p:cNvSpPr>
          <p:nvPr/>
        </p:nvSpPr>
        <p:spPr bwMode="auto">
          <a:xfrm>
            <a:off x="3913836" y="9383290"/>
            <a:ext cx="3240000" cy="10296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969696"/>
            </a:solidFill>
            <a:round/>
            <a:headEnd/>
            <a:tailEnd/>
          </a:ln>
        </p:spPr>
        <p:txBody>
          <a:bodyPr rot="0" vert="horz" wrap="square" lIns="74295" tIns="8890" rIns="74295" bIns="8890" anchor="t" anchorCtr="0" upright="1">
            <a:noAutofit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ja-JP" sz="1200" b="1" i="1" kern="100" dirty="0" smtClean="0">
                <a:effectLst/>
                <a:latin typeface="AR P丸ゴシック体E"/>
                <a:ea typeface="HGPｺﾞｼｯｸM"/>
                <a:cs typeface="Times New Roman"/>
              </a:rPr>
              <a:t>白のお皿</a:t>
            </a: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ja-JP" altLang="en-US" sz="1200" kern="100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  <a:cs typeface="Times New Roman"/>
              </a:rPr>
              <a:t>コンソメ</a:t>
            </a:r>
            <a:endParaRPr lang="en-US" altLang="ja-JP" sz="1200" kern="100" dirty="0" smtClean="0">
              <a:latin typeface="HG創英角ﾎﾟｯﾌﾟ体" panose="040B0A09000000000000" pitchFamily="49" charset="-128"/>
              <a:ea typeface="HG創英角ﾎﾟｯﾌﾟ体" panose="040B0A09000000000000" pitchFamily="49" charset="-128"/>
              <a:cs typeface="Times New Roman"/>
            </a:endParaRPr>
          </a:p>
        </p:txBody>
      </p:sp>
      <p:sp>
        <p:nvSpPr>
          <p:cNvPr id="5" name="WordArt 6"/>
          <p:cNvSpPr>
            <a:spLocks noChangeArrowheads="1" noChangeShapeType="1" noTextEdit="1"/>
          </p:cNvSpPr>
          <p:nvPr/>
        </p:nvSpPr>
        <p:spPr bwMode="auto">
          <a:xfrm>
            <a:off x="1474885" y="695078"/>
            <a:ext cx="2171700" cy="2286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ArchUp">
              <a:avLst>
                <a:gd name="adj" fmla="val 10787699"/>
              </a:avLst>
            </a:prstTxWarp>
          </a:bodyPr>
          <a:lstStyle/>
          <a:p>
            <a:pPr algn="ctr" rtl="0">
              <a:buNone/>
            </a:pPr>
            <a:r>
              <a:rPr lang="ja-JP" altLang="en-US" sz="40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33CC33"/>
                </a:solidFill>
                <a:effectLst/>
                <a:latin typeface="HGS創英角ﾎﾟｯﾌﾟ体"/>
                <a:ea typeface="HGS創英角ﾎﾟｯﾌﾟ体"/>
              </a:rPr>
              <a:t>本日の給食</a:t>
            </a:r>
            <a:endParaRPr lang="ja-JP" altLang="en-US" sz="4000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33CC33"/>
              </a:solidFill>
              <a:effectLst/>
              <a:latin typeface="HGS創英角ﾎﾟｯﾌﾟ体"/>
              <a:ea typeface="HGS創英角ﾎﾟｯﾌﾟ体"/>
            </a:endParaRPr>
          </a:p>
        </p:txBody>
      </p:sp>
      <p:sp>
        <p:nvSpPr>
          <p:cNvPr id="20" name="正方形/長方形 19"/>
          <p:cNvSpPr/>
          <p:nvPr/>
        </p:nvSpPr>
        <p:spPr>
          <a:xfrm>
            <a:off x="1675993" y="5204673"/>
            <a:ext cx="1059353" cy="4078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105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離乳</a:t>
            </a:r>
            <a:r>
              <a:rPr lang="ja-JP" altLang="en-US" sz="105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後</a:t>
            </a:r>
            <a:r>
              <a:rPr lang="ja-JP" altLang="en-US" sz="105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期</a:t>
            </a:r>
            <a:endParaRPr lang="en-US" altLang="ja-JP" sz="1050" b="1" cap="all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r>
              <a:rPr lang="ja-JP" altLang="en-US" sz="1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生後</a:t>
            </a:r>
            <a:r>
              <a:rPr lang="en-US" altLang="ja-JP" sz="1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9</a:t>
            </a:r>
            <a:r>
              <a:rPr lang="ja-JP" altLang="en-US" sz="1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～</a:t>
            </a:r>
            <a:r>
              <a:rPr lang="en-US" altLang="ja-JP" sz="1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11</a:t>
            </a:r>
            <a:r>
              <a:rPr lang="ja-JP" altLang="en-US" sz="1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ヶ月</a:t>
            </a:r>
            <a:endParaRPr lang="ja-JP" altLang="en-US" sz="1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1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2028"/>
          <a:stretch/>
        </p:blipFill>
        <p:spPr bwMode="auto">
          <a:xfrm>
            <a:off x="1135707" y="1079697"/>
            <a:ext cx="5388409" cy="4124976"/>
          </a:xfrm>
          <a:prstGeom prst="round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5884" y="5325729"/>
            <a:ext cx="2088232" cy="1566174"/>
          </a:xfrm>
          <a:prstGeom prst="round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rightnessContrast bright="12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5347" y="5601420"/>
            <a:ext cx="1720644" cy="1290483"/>
          </a:xfrm>
          <a:prstGeom prst="round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角丸四角形吹き出し 3"/>
          <p:cNvSpPr/>
          <p:nvPr/>
        </p:nvSpPr>
        <p:spPr>
          <a:xfrm>
            <a:off x="278209" y="1186205"/>
            <a:ext cx="1927460" cy="1136159"/>
          </a:xfrm>
          <a:prstGeom prst="wedgeRoundRectCallout">
            <a:avLst>
              <a:gd name="adj1" fmla="val 65869"/>
              <a:gd name="adj2" fmla="val 43992"/>
              <a:gd name="adj3" fmla="val 16667"/>
            </a:avLst>
          </a:prstGeom>
          <a:solidFill>
            <a:srgbClr val="FFFF99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050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☆おから蓮根ハンバーグ</a:t>
            </a:r>
            <a:endParaRPr lang="en-US" altLang="ja-JP" sz="1050" dirty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r>
              <a:rPr lang="ja-JP" altLang="en-US" sz="1050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　赤ワインきのこソース</a:t>
            </a:r>
            <a:endParaRPr lang="en-US" altLang="ja-JP" sz="1050" dirty="0" smtClean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050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☆海藻ビードロサラダ</a:t>
            </a:r>
            <a:endParaRPr lang="en-US" altLang="ja-JP" sz="1050" dirty="0" smtClean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050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☆コンソメスープ</a:t>
            </a:r>
            <a:endParaRPr lang="en-US" altLang="ja-JP" sz="1050" dirty="0" smtClean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050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☆りんご</a:t>
            </a:r>
            <a:endParaRPr lang="en-US" altLang="ja-JP" sz="1050" dirty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3492599" y="5304758"/>
            <a:ext cx="1276311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2000" b="1" cap="none" spc="0" dirty="0" smtClean="0">
                <a:ln w="9525" cmpd="sng">
                  <a:solidFill>
                    <a:srgbClr val="FFC000"/>
                  </a:solidFill>
                  <a:prstDash val="solid"/>
                </a:ln>
                <a:solidFill>
                  <a:srgbClr val="FF66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１．２歳児</a:t>
            </a:r>
            <a:endParaRPr lang="ja-JP" altLang="en-US" sz="2000" b="1" cap="none" spc="0" dirty="0">
              <a:ln w="9525" cmpd="sng">
                <a:solidFill>
                  <a:srgbClr val="FFC000"/>
                </a:solidFill>
                <a:prstDash val="solid"/>
              </a:ln>
              <a:solidFill>
                <a:srgbClr val="FF6600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87994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3889</TotalTime>
  <Words>97</Words>
  <Application>Microsoft Office PowerPoint</Application>
  <PresentationFormat>ユーザー設定</PresentationFormat>
  <Paragraphs>31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つばさ</dc:creator>
  <cp:lastModifiedBy>staff</cp:lastModifiedBy>
  <cp:revision>928</cp:revision>
  <cp:lastPrinted>2017-01-27T06:27:38Z</cp:lastPrinted>
  <dcterms:created xsi:type="dcterms:W3CDTF">2016-06-08T00:05:38Z</dcterms:created>
  <dcterms:modified xsi:type="dcterms:W3CDTF">2017-02-06T05:31:28Z</dcterms:modified>
</cp:coreProperties>
</file>