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807200" cy="9939338"/>
  <p:defaultTextStyle>
    <a:defPPr>
      <a:defRPr lang="ja-JP"/>
    </a:defPPr>
    <a:lvl1pPr marL="0" algn="l" defTabSz="104296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21483" algn="l" defTabSz="104296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42966" algn="l" defTabSz="104296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564449" algn="l" defTabSz="104296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085931" algn="l" defTabSz="104296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607414" algn="l" defTabSz="104296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128896" algn="l" defTabSz="104296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650379" algn="l" defTabSz="104296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171862" algn="l" defTabSz="104296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35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FFFF99"/>
    <a:srgbClr val="F709DB"/>
    <a:srgbClr val="F0109B"/>
    <a:srgbClr val="FF8040"/>
    <a:srgbClr val="F779C7"/>
    <a:srgbClr val="FFF1C5"/>
    <a:srgbClr val="F5E7F5"/>
    <a:srgbClr val="F3CBFD"/>
    <a:srgbClr val="FF48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2" autoAdjust="0"/>
    <p:restoredTop sz="94802" autoAdjust="0"/>
  </p:normalViewPr>
  <p:slideViewPr>
    <p:cSldViewPr showGuides="1">
      <p:cViewPr varScale="1">
        <p:scale>
          <a:sx n="55" d="100"/>
          <a:sy n="55" d="100"/>
        </p:scale>
        <p:origin x="2515" y="53"/>
      </p:cViewPr>
      <p:guideLst>
        <p:guide orient="horz" pos="6735"/>
        <p:guide pos="23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3" d="100"/>
        <a:sy n="33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9787" cy="496967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0" y="2"/>
            <a:ext cx="2949787" cy="496967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B0C0EC0B-4132-45AD-8D1F-803598B6E844}" type="datetimeFigureOut">
              <a:rPr kumimoji="1" lang="ja-JP" altLang="en-US" smtClean="0"/>
              <a:pPr/>
              <a:t>2024/2/19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85975" y="746125"/>
            <a:ext cx="263525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7"/>
            <a:ext cx="5445760" cy="4472702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649"/>
            <a:ext cx="2949787" cy="49696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0" y="9440649"/>
            <a:ext cx="2949787" cy="49696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4D517885-14EA-439C-B500-5E12ACA5AD8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1368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296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1pPr>
    <a:lvl2pPr marL="521483" algn="l" defTabSz="104296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2pPr>
    <a:lvl3pPr marL="1042966" algn="l" defTabSz="104296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3pPr>
    <a:lvl4pPr marL="1564449" algn="l" defTabSz="104296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4pPr>
    <a:lvl5pPr marL="2085931" algn="l" defTabSz="104296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5pPr>
    <a:lvl6pPr marL="2607414" algn="l" defTabSz="104296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6pPr>
    <a:lvl7pPr marL="3128896" algn="l" defTabSz="104296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7pPr>
    <a:lvl8pPr marL="3650379" algn="l" defTabSz="104296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8pPr>
    <a:lvl9pPr marL="4171862" algn="l" defTabSz="104296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17885-14EA-439C-B500-5E12ACA5AD8E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9267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7095" y="3321888"/>
            <a:ext cx="6427074" cy="2292150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4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4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9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4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8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18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D8B-02CF-410C-8E7D-462C9D2F61E7}" type="datetimeFigureOut">
              <a:rPr kumimoji="1" lang="ja-JP" altLang="en-US" smtClean="0"/>
              <a:pPr/>
              <a:t>2024/2/19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BE8A-934C-4D1D-9C90-4CF3E3F8E0C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243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D8B-02CF-410C-8E7D-462C9D2F61E7}" type="datetimeFigureOut">
              <a:rPr kumimoji="1" lang="ja-JP" altLang="en-US" smtClean="0"/>
              <a:pPr/>
              <a:t>2024/2/19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BE8A-934C-4D1D-9C90-4CF3E3F8E0C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6491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111436" y="571801"/>
            <a:ext cx="1275964" cy="1216374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83549" y="571801"/>
            <a:ext cx="3701869" cy="1216374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D8B-02CF-410C-8E7D-462C9D2F61E7}" type="datetimeFigureOut">
              <a:rPr kumimoji="1" lang="ja-JP" altLang="en-US" smtClean="0"/>
              <a:pPr/>
              <a:t>2024/2/19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BE8A-934C-4D1D-9C90-4CF3E3F8E0C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9570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D8B-02CF-410C-8E7D-462C9D2F61E7}" type="datetimeFigureOut">
              <a:rPr kumimoji="1" lang="ja-JP" altLang="en-US" smtClean="0"/>
              <a:pPr/>
              <a:t>2024/2/19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BE8A-934C-4D1D-9C90-4CF3E3F8E0C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4612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7288" y="4532321"/>
            <a:ext cx="6427074" cy="2339181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483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96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5644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9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4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8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37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18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D8B-02CF-410C-8E7D-462C9D2F61E7}" type="datetimeFigureOut">
              <a:rPr kumimoji="1" lang="ja-JP" altLang="en-US" smtClean="0"/>
              <a:pPr/>
              <a:t>2024/2/19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BE8A-934C-4D1D-9C90-4CF3E3F8E0C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4834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83549" y="3326837"/>
            <a:ext cx="2488916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898486" y="3326837"/>
            <a:ext cx="2488916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D8B-02CF-410C-8E7D-462C9D2F61E7}" type="datetimeFigureOut">
              <a:rPr kumimoji="1" lang="ja-JP" altLang="en-US" smtClean="0"/>
              <a:pPr/>
              <a:t>2024/2/19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BE8A-934C-4D1D-9C90-4CF3E3F8E0C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5702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3" y="428233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5" y="2393639"/>
            <a:ext cx="3340871" cy="99755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83" indent="0">
              <a:buNone/>
              <a:defRPr sz="2300" b="1"/>
            </a:lvl2pPr>
            <a:lvl3pPr marL="1042966" indent="0">
              <a:buNone/>
              <a:defRPr sz="2100" b="1"/>
            </a:lvl3pPr>
            <a:lvl4pPr marL="1564449" indent="0">
              <a:buNone/>
              <a:defRPr sz="1700" b="1"/>
            </a:lvl4pPr>
            <a:lvl5pPr marL="2085931" indent="0">
              <a:buNone/>
              <a:defRPr sz="1700" b="1"/>
            </a:lvl5pPr>
            <a:lvl6pPr marL="2607414" indent="0">
              <a:buNone/>
              <a:defRPr sz="1700" b="1"/>
            </a:lvl6pPr>
            <a:lvl7pPr marL="3128896" indent="0">
              <a:buNone/>
              <a:defRPr sz="1700" b="1"/>
            </a:lvl7pPr>
            <a:lvl8pPr marL="3650379" indent="0">
              <a:buNone/>
              <a:defRPr sz="1700" b="1"/>
            </a:lvl8pPr>
            <a:lvl9pPr marL="4171862" indent="0">
              <a:buNone/>
              <a:defRPr sz="17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8065" y="3391194"/>
            <a:ext cx="3340871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41019" y="2393639"/>
            <a:ext cx="3342183" cy="99755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83" indent="0">
              <a:buNone/>
              <a:defRPr sz="2300" b="1"/>
            </a:lvl2pPr>
            <a:lvl3pPr marL="1042966" indent="0">
              <a:buNone/>
              <a:defRPr sz="2100" b="1"/>
            </a:lvl3pPr>
            <a:lvl4pPr marL="1564449" indent="0">
              <a:buNone/>
              <a:defRPr sz="1700" b="1"/>
            </a:lvl4pPr>
            <a:lvl5pPr marL="2085931" indent="0">
              <a:buNone/>
              <a:defRPr sz="1700" b="1"/>
            </a:lvl5pPr>
            <a:lvl6pPr marL="2607414" indent="0">
              <a:buNone/>
              <a:defRPr sz="1700" b="1"/>
            </a:lvl6pPr>
            <a:lvl7pPr marL="3128896" indent="0">
              <a:buNone/>
              <a:defRPr sz="1700" b="1"/>
            </a:lvl7pPr>
            <a:lvl8pPr marL="3650379" indent="0">
              <a:buNone/>
              <a:defRPr sz="1700" b="1"/>
            </a:lvl8pPr>
            <a:lvl9pPr marL="4171862" indent="0">
              <a:buNone/>
              <a:defRPr sz="17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41019" y="3391194"/>
            <a:ext cx="3342183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D8B-02CF-410C-8E7D-462C9D2F61E7}" type="datetimeFigureOut">
              <a:rPr kumimoji="1" lang="ja-JP" altLang="en-US" smtClean="0"/>
              <a:pPr/>
              <a:t>2024/2/19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BE8A-934C-4D1D-9C90-4CF3E3F8E0C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2109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D8B-02CF-410C-8E7D-462C9D2F61E7}" type="datetimeFigureOut">
              <a:rPr kumimoji="1" lang="ja-JP" altLang="en-US" smtClean="0"/>
              <a:pPr/>
              <a:t>2024/2/19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BE8A-934C-4D1D-9C90-4CF3E3F8E0C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726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D8B-02CF-410C-8E7D-462C9D2F61E7}" type="datetimeFigureOut">
              <a:rPr kumimoji="1" lang="ja-JP" altLang="en-US" smtClean="0"/>
              <a:pPr/>
              <a:t>2024/2/19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BE8A-934C-4D1D-9C90-4CF3E3F8E0C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7265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5" y="425757"/>
            <a:ext cx="2487604" cy="1811938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56245" y="425758"/>
            <a:ext cx="4226957" cy="912652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8065" y="2237695"/>
            <a:ext cx="2487604" cy="7314584"/>
          </a:xfrm>
        </p:spPr>
        <p:txBody>
          <a:bodyPr/>
          <a:lstStyle>
            <a:lvl1pPr marL="0" indent="0">
              <a:buNone/>
              <a:defRPr sz="1600"/>
            </a:lvl1pPr>
            <a:lvl2pPr marL="521483" indent="0">
              <a:buNone/>
              <a:defRPr sz="1400"/>
            </a:lvl2pPr>
            <a:lvl3pPr marL="1042966" indent="0">
              <a:buNone/>
              <a:defRPr sz="1100"/>
            </a:lvl3pPr>
            <a:lvl4pPr marL="1564449" indent="0">
              <a:buNone/>
              <a:defRPr sz="1100"/>
            </a:lvl4pPr>
            <a:lvl5pPr marL="2085931" indent="0">
              <a:buNone/>
              <a:defRPr sz="1100"/>
            </a:lvl5pPr>
            <a:lvl6pPr marL="2607414" indent="0">
              <a:buNone/>
              <a:defRPr sz="1100"/>
            </a:lvl6pPr>
            <a:lvl7pPr marL="3128896" indent="0">
              <a:buNone/>
              <a:defRPr sz="1100"/>
            </a:lvl7pPr>
            <a:lvl8pPr marL="3650379" indent="0">
              <a:buNone/>
              <a:defRPr sz="1100"/>
            </a:lvl8pPr>
            <a:lvl9pPr marL="4171862" indent="0">
              <a:buNone/>
              <a:defRPr sz="1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D8B-02CF-410C-8E7D-462C9D2F61E7}" type="datetimeFigureOut">
              <a:rPr kumimoji="1" lang="ja-JP" altLang="en-US" smtClean="0"/>
              <a:pPr/>
              <a:t>2024/2/19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BE8A-934C-4D1D-9C90-4CF3E3F8E0C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5058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060" y="7485381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700"/>
            </a:lvl1pPr>
            <a:lvl2pPr marL="521483" indent="0">
              <a:buNone/>
              <a:defRPr sz="3200"/>
            </a:lvl2pPr>
            <a:lvl3pPr marL="1042966" indent="0">
              <a:buNone/>
              <a:defRPr sz="2700"/>
            </a:lvl3pPr>
            <a:lvl4pPr marL="1564449" indent="0">
              <a:buNone/>
              <a:defRPr sz="2300"/>
            </a:lvl4pPr>
            <a:lvl5pPr marL="2085931" indent="0">
              <a:buNone/>
              <a:defRPr sz="2300"/>
            </a:lvl5pPr>
            <a:lvl6pPr marL="2607414" indent="0">
              <a:buNone/>
              <a:defRPr sz="2300"/>
            </a:lvl6pPr>
            <a:lvl7pPr marL="3128896" indent="0">
              <a:buNone/>
              <a:defRPr sz="2300"/>
            </a:lvl7pPr>
            <a:lvl8pPr marL="3650379" indent="0">
              <a:buNone/>
              <a:defRPr sz="2300"/>
            </a:lvl8pPr>
            <a:lvl9pPr marL="4171862" indent="0">
              <a:buNone/>
              <a:defRPr sz="23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8"/>
          </a:xfrm>
        </p:spPr>
        <p:txBody>
          <a:bodyPr/>
          <a:lstStyle>
            <a:lvl1pPr marL="0" indent="0">
              <a:buNone/>
              <a:defRPr sz="1600"/>
            </a:lvl1pPr>
            <a:lvl2pPr marL="521483" indent="0">
              <a:buNone/>
              <a:defRPr sz="1400"/>
            </a:lvl2pPr>
            <a:lvl3pPr marL="1042966" indent="0">
              <a:buNone/>
              <a:defRPr sz="1100"/>
            </a:lvl3pPr>
            <a:lvl4pPr marL="1564449" indent="0">
              <a:buNone/>
              <a:defRPr sz="1100"/>
            </a:lvl4pPr>
            <a:lvl5pPr marL="2085931" indent="0">
              <a:buNone/>
              <a:defRPr sz="1100"/>
            </a:lvl5pPr>
            <a:lvl6pPr marL="2607414" indent="0">
              <a:buNone/>
              <a:defRPr sz="1100"/>
            </a:lvl6pPr>
            <a:lvl7pPr marL="3128896" indent="0">
              <a:buNone/>
              <a:defRPr sz="1100"/>
            </a:lvl7pPr>
            <a:lvl8pPr marL="3650379" indent="0">
              <a:buNone/>
              <a:defRPr sz="1100"/>
            </a:lvl8pPr>
            <a:lvl9pPr marL="4171862" indent="0">
              <a:buNone/>
              <a:defRPr sz="1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D8B-02CF-410C-8E7D-462C9D2F61E7}" type="datetimeFigureOut">
              <a:rPr kumimoji="1" lang="ja-JP" altLang="en-US" smtClean="0"/>
              <a:pPr/>
              <a:t>2024/2/19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BE8A-934C-4D1D-9C90-4CF3E3F8E0C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0449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8063" y="428233"/>
            <a:ext cx="6805137" cy="1782233"/>
          </a:xfrm>
          <a:prstGeom prst="rect">
            <a:avLst/>
          </a:prstGeom>
        </p:spPr>
        <p:txBody>
          <a:bodyPr vert="horz" lIns="104297" tIns="52149" rIns="104297" bIns="52149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3" y="2495129"/>
            <a:ext cx="6805137" cy="7057150"/>
          </a:xfrm>
          <a:prstGeom prst="rect">
            <a:avLst/>
          </a:prstGeom>
        </p:spPr>
        <p:txBody>
          <a:bodyPr vert="horz" lIns="104297" tIns="52149" rIns="104297" bIns="52149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104297" tIns="52149" rIns="104297" bIns="52149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FCD8B-02CF-410C-8E7D-462C9D2F61E7}" type="datetimeFigureOut">
              <a:rPr kumimoji="1" lang="ja-JP" altLang="en-US" smtClean="0"/>
              <a:pPr/>
              <a:t>2024/2/19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104297" tIns="52149" rIns="104297" bIns="52149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104297" tIns="52149" rIns="104297" bIns="52149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9BE8A-934C-4D1D-9C90-4CF3E3F8E0C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7031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2966" rtl="0" eaLnBrk="1" latinLnBrk="0" hangingPunct="1">
        <a:spcBef>
          <a:spcPct val="0"/>
        </a:spcBef>
        <a:buNone/>
        <a:defRPr kumimoji="1"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12" indent="-391112" algn="l" defTabSz="104296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09" indent="-325926" algn="l" defTabSz="104296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707" indent="-260741" algn="l" defTabSz="104296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189" indent="-260741" algn="l" defTabSz="104296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672" indent="-260741" algn="l" defTabSz="1042966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155" indent="-260741" algn="l" defTabSz="104296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638" indent="-260741" algn="l" defTabSz="104296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121" indent="-260741" algn="l" defTabSz="104296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604" indent="-260741" algn="l" defTabSz="104296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4296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483" algn="l" defTabSz="104296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966" algn="l" defTabSz="104296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449" algn="l" defTabSz="104296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931" algn="l" defTabSz="104296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414" algn="l" defTabSz="104296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896" algn="l" defTabSz="104296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379" algn="l" defTabSz="104296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862" algn="l" defTabSz="104296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4924662" y="283673"/>
            <a:ext cx="2642710" cy="996907"/>
          </a:xfrm>
          <a:prstGeom prst="rect">
            <a:avLst/>
          </a:prstGeom>
          <a:noFill/>
          <a:ln cap="rnd">
            <a:noFill/>
            <a:prstDash val="sysDash"/>
            <a:round/>
          </a:ln>
        </p:spPr>
        <p:txBody>
          <a:bodyPr wrap="square" lIns="104297" tIns="52149" rIns="104297" bIns="52149" rtlCol="0">
            <a:spAutoFit/>
          </a:bodyPr>
          <a:lstStyle/>
          <a:p>
            <a:pPr>
              <a:lnSpc>
                <a:spcPts val="1800"/>
              </a:lnSpc>
              <a:tabLst>
                <a:tab pos="4562974" algn="l"/>
                <a:tab pos="4660752" algn="l"/>
                <a:tab pos="4693345" algn="l"/>
                <a:tab pos="7168940" algn="r"/>
              </a:tabLst>
            </a:pPr>
            <a:r>
              <a:rPr lang="ja-JP" altLang="en-US" sz="1200" b="1" kern="1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/>
              </a:rPr>
              <a:t>令和６</a:t>
            </a:r>
            <a:r>
              <a:rPr lang="ja-JP" altLang="ja-JP" sz="1200" b="1" kern="1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/>
              </a:rPr>
              <a:t>年</a:t>
            </a:r>
            <a:r>
              <a:rPr lang="ja-JP" altLang="en-US" sz="1200" b="1" kern="1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/>
              </a:rPr>
              <a:t>２</a:t>
            </a:r>
            <a:r>
              <a:rPr lang="ja-JP" altLang="ja-JP" sz="1200" b="1" kern="1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/>
              </a:rPr>
              <a:t>月</a:t>
            </a:r>
            <a:r>
              <a:rPr lang="en-US" altLang="ja-JP" sz="1200" b="1" kern="1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/>
              </a:rPr>
              <a:t>1</a:t>
            </a:r>
            <a:r>
              <a:rPr lang="ja-JP" altLang="en-US" sz="1200" b="1" kern="1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/>
              </a:rPr>
              <a:t>９日</a:t>
            </a:r>
            <a:r>
              <a:rPr lang="en-US" altLang="ja-JP" sz="1200" b="1" kern="1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/>
              </a:rPr>
              <a:t>(</a:t>
            </a:r>
            <a:r>
              <a:rPr lang="ja-JP" altLang="en-US" sz="1200" b="1" kern="1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/>
              </a:rPr>
              <a:t>月</a:t>
            </a:r>
            <a:r>
              <a:rPr lang="en-US" altLang="ja-JP" sz="1200" b="1" kern="1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/>
              </a:rPr>
              <a:t>)</a:t>
            </a:r>
          </a:p>
          <a:p>
            <a:pPr>
              <a:lnSpc>
                <a:spcPts val="1800"/>
              </a:lnSpc>
              <a:tabLst>
                <a:tab pos="4562974" algn="l"/>
                <a:tab pos="4660752" algn="l"/>
                <a:tab pos="4693345" algn="l"/>
                <a:tab pos="7168940" algn="r"/>
              </a:tabLst>
            </a:pPr>
            <a:r>
              <a:rPr lang="ja-JP" altLang="en-US" sz="12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/>
              </a:rPr>
              <a:t>　</a:t>
            </a:r>
            <a:r>
              <a:rPr lang="ja-JP" altLang="ja-JP" sz="12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/>
              </a:rPr>
              <a:t>二十四節気</a:t>
            </a:r>
            <a:r>
              <a:rPr lang="en-US" altLang="ja-JP" sz="12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/>
              </a:rPr>
              <a:t>(</a:t>
            </a:r>
            <a:r>
              <a:rPr lang="ja-JP" altLang="en-US" sz="12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/>
              </a:rPr>
              <a:t>雨水</a:t>
            </a:r>
            <a:r>
              <a:rPr lang="en-US" altLang="ja-JP" sz="12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/>
              </a:rPr>
              <a:t>)</a:t>
            </a:r>
          </a:p>
          <a:p>
            <a:pPr>
              <a:lnSpc>
                <a:spcPts val="1800"/>
              </a:lnSpc>
            </a:pPr>
            <a:r>
              <a:rPr lang="ja-JP" altLang="en-US" sz="12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/>
              </a:rPr>
              <a:t>　　　　 ～３</a:t>
            </a:r>
            <a:r>
              <a:rPr lang="ja-JP" altLang="ja-JP" sz="12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/>
              </a:rPr>
              <a:t>月</a:t>
            </a:r>
            <a:r>
              <a:rPr lang="ja-JP" altLang="en-US" sz="12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/>
              </a:rPr>
              <a:t>４日</a:t>
            </a:r>
            <a:r>
              <a:rPr lang="ja-JP" altLang="ja-JP" sz="12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/>
              </a:rPr>
              <a:t>まで</a:t>
            </a:r>
            <a:endParaRPr lang="ja-JP" altLang="en-US" sz="1200" b="1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>
              <a:lnSpc>
                <a:spcPts val="1800"/>
              </a:lnSpc>
              <a:tabLst>
                <a:tab pos="4562974" algn="l"/>
                <a:tab pos="4660752" algn="l"/>
                <a:tab pos="4693345" algn="l"/>
                <a:tab pos="7168940" algn="r"/>
              </a:tabLst>
            </a:pPr>
            <a:endParaRPr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94828" y="6998822"/>
            <a:ext cx="3671614" cy="1152128"/>
          </a:xfrm>
          <a:prstGeom prst="rect">
            <a:avLst/>
          </a:prstGeom>
          <a:pattFill prst="pct90">
            <a:fgClr>
              <a:schemeClr val="accent2">
                <a:lumMod val="20000"/>
                <a:lumOff val="80000"/>
              </a:schemeClr>
            </a:fgClr>
            <a:bgClr>
              <a:schemeClr val="bg1"/>
            </a:bgClr>
          </a:patt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ja-JP" altLang="ja-JP" sz="1100" b="1" kern="100" dirty="0">
                <a:solidFill>
                  <a:schemeClr val="tx1"/>
                </a:solidFill>
                <a:effectLst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第１群　筋肉や骨を作る【魚・肉・卵・大豆製品】　　　　　　　　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ja-JP" altLang="ja-JP" sz="1100" b="1" kern="100" dirty="0">
                <a:solidFill>
                  <a:schemeClr val="tx1"/>
                </a:solidFill>
                <a:effectLst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第２群　骨と歯を作る【牛乳・乳製品・海藻・小魚】</a:t>
            </a:r>
            <a:endParaRPr lang="ja-JP" altLang="ja-JP" sz="1100" b="1" kern="100" dirty="0">
              <a:solidFill>
                <a:schemeClr val="tx1"/>
              </a:solidFill>
              <a:effectLst/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/>
            </a:endParaRPr>
          </a:p>
          <a:p>
            <a:pPr algn="ctr">
              <a:lnSpc>
                <a:spcPct val="150000"/>
              </a:lnSpc>
            </a:pPr>
            <a:endParaRPr kumimoji="1" lang="ja-JP" altLang="en-US" sz="11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4" name="Oval 6"/>
          <p:cNvSpPr>
            <a:spLocks noChangeArrowheads="1"/>
          </p:cNvSpPr>
          <p:nvPr/>
        </p:nvSpPr>
        <p:spPr bwMode="auto">
          <a:xfrm>
            <a:off x="253610" y="7650956"/>
            <a:ext cx="3382892" cy="10287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74295" tIns="8890" rIns="74295" bIns="889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endParaRPr lang="en-US" altLang="ja-JP" sz="1200" b="1" i="1" kern="100" dirty="0">
              <a:solidFill>
                <a:srgbClr val="FFFFFF"/>
              </a:solidFill>
              <a:effectLst/>
              <a:latin typeface="AR P丸ゴシック体E"/>
              <a:ea typeface="HGPｺﾞｼｯｸM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ja-JP" sz="1200" b="1" i="1" kern="100" dirty="0">
                <a:solidFill>
                  <a:srgbClr val="FFFFFF"/>
                </a:solidFill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/>
              </a:rPr>
              <a:t>赤のお皿</a:t>
            </a:r>
            <a:endParaRPr lang="en-US" altLang="ja-JP" sz="1200" b="1" i="1" kern="100" dirty="0">
              <a:solidFill>
                <a:srgbClr val="FFFFFF"/>
              </a:solidFill>
              <a:effectLst/>
              <a:latin typeface="UD デジタル 教科書体 NP-R" panose="02020400000000000000" pitchFamily="18" charset="-128"/>
              <a:ea typeface="UD デジタル 教科書体 NP-R" panose="02020400000000000000" pitchFamily="18" charset="-128"/>
              <a:cs typeface="Times New Roman"/>
            </a:endParaRPr>
          </a:p>
          <a:p>
            <a:pPr algn="ctr">
              <a:spcAft>
                <a:spcPts val="0"/>
              </a:spcAft>
            </a:pPr>
            <a:endParaRPr lang="en-US" altLang="ja-JP" sz="1200" b="1" i="1" kern="100" dirty="0">
              <a:solidFill>
                <a:srgbClr val="FFFFFF"/>
              </a:solidFill>
              <a:effectLst/>
              <a:latin typeface="AR P丸ゴシック体E"/>
              <a:ea typeface="HGPｺﾞｼｯｸM"/>
              <a:cs typeface="Times New Roman"/>
            </a:endParaRPr>
          </a:p>
          <a:p>
            <a:pPr algn="ctr">
              <a:spcAft>
                <a:spcPts val="0"/>
              </a:spcAft>
            </a:pPr>
            <a:endParaRPr lang="en-US" altLang="ja-JP" sz="1200" b="1" i="1" kern="100" dirty="0">
              <a:solidFill>
                <a:srgbClr val="FFFFFF"/>
              </a:solidFill>
              <a:latin typeface="AR P丸ゴシック体E"/>
              <a:ea typeface="HGPｺﾞｼｯｸM"/>
              <a:cs typeface="Times New Roman"/>
            </a:endParaRPr>
          </a:p>
          <a:p>
            <a:pPr algn="ctr">
              <a:spcAft>
                <a:spcPts val="0"/>
              </a:spcAft>
            </a:pPr>
            <a:endParaRPr lang="ja-JP" sz="1200" b="1" i="1" kern="100" dirty="0">
              <a:solidFill>
                <a:srgbClr val="FFFFFF"/>
              </a:solidFill>
              <a:effectLst/>
              <a:latin typeface="AR P丸ゴシック体E"/>
              <a:ea typeface="HGPｺﾞｼｯｸM"/>
              <a:cs typeface="Times New Roman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3766442" y="7001966"/>
            <a:ext cx="3671614" cy="1152128"/>
          </a:xfrm>
          <a:prstGeom prst="rect">
            <a:avLst/>
          </a:prstGeom>
          <a:pattFill prst="pct90">
            <a:fgClr>
              <a:schemeClr val="accent3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spcCol="180000" rtlCol="0" anchor="t"/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ja-JP" altLang="ja-JP" sz="1100" b="1" kern="100" dirty="0">
                <a:solidFill>
                  <a:schemeClr val="tx1"/>
                </a:solidFill>
                <a:effectLst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第３群　皮膚・粘膜の保護【緑黄色野菜】</a:t>
            </a:r>
            <a:endParaRPr lang="ja-JP" altLang="ja-JP" sz="1050" b="1" kern="100" dirty="0">
              <a:solidFill>
                <a:schemeClr val="tx1"/>
              </a:solidFill>
              <a:effectLst/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ja-JP" altLang="ja-JP" sz="1100" b="1" kern="100" dirty="0">
                <a:solidFill>
                  <a:schemeClr val="tx1"/>
                </a:solidFill>
                <a:effectLst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第４群　体の調子を整える【淡色野菜】</a:t>
            </a:r>
            <a:endParaRPr lang="ja-JP" altLang="ja-JP" sz="1050" b="1" kern="100" dirty="0">
              <a:solidFill>
                <a:schemeClr val="tx1"/>
              </a:solidFill>
              <a:effectLst/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/>
            </a:endParaRPr>
          </a:p>
          <a:p>
            <a:pPr algn="ctr">
              <a:lnSpc>
                <a:spcPct val="150000"/>
              </a:lnSpc>
            </a:pPr>
            <a:endParaRPr kumimoji="1" lang="ja-JP" altLang="en-US" sz="11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75839" y="8807226"/>
            <a:ext cx="3776800" cy="1152128"/>
          </a:xfrm>
          <a:prstGeom prst="rect">
            <a:avLst/>
          </a:prstGeom>
          <a:pattFill prst="pct90">
            <a:fgClr>
              <a:srgbClr val="E9F573"/>
            </a:fgClr>
            <a:bgClr>
              <a:schemeClr val="bg1"/>
            </a:bgClr>
          </a:pattFill>
          <a:ln>
            <a:solidFill>
              <a:srgbClr val="E9F5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ja-JP" altLang="ja-JP" sz="1100" b="1" kern="100" dirty="0">
                <a:solidFill>
                  <a:schemeClr val="tx1"/>
                </a:solidFill>
                <a:effectLst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第５群　体を動かすエネルギー源【穀類・芋類・糖分】</a:t>
            </a:r>
            <a:endParaRPr lang="ja-JP" altLang="ja-JP" sz="1050" b="1" kern="100" dirty="0">
              <a:solidFill>
                <a:schemeClr val="tx1"/>
              </a:solidFill>
              <a:effectLst/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ja-JP" altLang="ja-JP" sz="1100" b="1" kern="100" dirty="0">
                <a:solidFill>
                  <a:schemeClr val="tx1"/>
                </a:solidFill>
                <a:effectLst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第６群　力や体温となる【油脂類・多脂肪食品】</a:t>
            </a:r>
            <a:endParaRPr lang="ja-JP" altLang="ja-JP" sz="1050" b="1" kern="100" dirty="0">
              <a:solidFill>
                <a:schemeClr val="tx1"/>
              </a:solidFill>
              <a:effectLst/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/>
            </a:endParaRPr>
          </a:p>
          <a:p>
            <a:pPr algn="ctr">
              <a:lnSpc>
                <a:spcPct val="150000"/>
              </a:lnSpc>
            </a:pPr>
            <a:endParaRPr kumimoji="1" lang="ja-JP" altLang="en-US" sz="11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3781425" y="8803084"/>
            <a:ext cx="3671614" cy="1152128"/>
          </a:xfrm>
          <a:prstGeom prst="rect">
            <a:avLst/>
          </a:prstGeom>
          <a:pattFill prst="pct90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ja-JP" altLang="ja-JP" sz="1100" b="1" kern="100" dirty="0">
                <a:solidFill>
                  <a:schemeClr val="tx1"/>
                </a:solidFill>
                <a:effectLst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うまみ成分が美味しさを伝え、食欲を増進させる</a:t>
            </a:r>
            <a:endParaRPr lang="en-US" altLang="ja-JP" sz="1100" b="1" kern="100" dirty="0">
              <a:solidFill>
                <a:schemeClr val="tx1"/>
              </a:solidFill>
              <a:effectLst/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lvl="0" algn="ctr">
              <a:lnSpc>
                <a:spcPct val="150000"/>
              </a:lnSpc>
            </a:pPr>
            <a:r>
              <a:rPr lang="ja-JP" altLang="en-US" sz="1100" b="1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itchFamily="18" charset="0"/>
              </a:rPr>
              <a:t>（味噌汁・野菜ｽｰﾌﾟ・中華ｽｰﾌﾟ）</a:t>
            </a:r>
            <a:r>
              <a:rPr lang="ja-JP" altLang="en-US" sz="1100" b="1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ＭＳ Ｐゴシック" pitchFamily="50" charset="-128"/>
              </a:rPr>
              <a:t> 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ja-JP" altLang="ja-JP" sz="1100" b="1" kern="100" dirty="0">
              <a:solidFill>
                <a:schemeClr val="tx1"/>
              </a:solidFill>
              <a:effectLst/>
              <a:latin typeface="Century"/>
              <a:ea typeface="ＭＳ 明朝"/>
              <a:cs typeface="Times New Roman"/>
            </a:endParaRPr>
          </a:p>
        </p:txBody>
      </p:sp>
      <p:sp>
        <p:nvSpPr>
          <p:cNvPr id="22" name="Oval 8"/>
          <p:cNvSpPr>
            <a:spLocks noChangeArrowheads="1"/>
          </p:cNvSpPr>
          <p:nvPr/>
        </p:nvSpPr>
        <p:spPr bwMode="auto">
          <a:xfrm>
            <a:off x="291646" y="9365594"/>
            <a:ext cx="3240000" cy="1028700"/>
          </a:xfrm>
          <a:prstGeom prst="ellipse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74295" tIns="8890" rIns="74295" bIns="889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200" b="1" i="1" kern="100" dirty="0"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/>
              </a:rPr>
              <a:t>黄のお皿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endParaRPr lang="en-US" altLang="ja-JP" sz="1200" kern="100" dirty="0">
              <a:latin typeface="Century"/>
              <a:ea typeface="HG創英角ﾎﾟｯﾌﾟ体"/>
              <a:cs typeface="Times New Roman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ja-JP" altLang="en-US" sz="1200" kern="100" dirty="0">
                <a:latin typeface="Century"/>
                <a:ea typeface="HG創英角ﾎﾟｯﾌﾟ体"/>
                <a:cs typeface="Times New Roman"/>
              </a:rPr>
              <a:t>　　　　　　　　　　　　　　　　　</a:t>
            </a:r>
            <a:endParaRPr lang="en-US" altLang="ja-JP" sz="1200" kern="100" dirty="0">
              <a:latin typeface="Century"/>
              <a:ea typeface="HG創英角ﾎﾟｯﾌﾟ体"/>
              <a:cs typeface="Times New Roman"/>
            </a:endParaRPr>
          </a:p>
        </p:txBody>
      </p:sp>
      <p:sp>
        <p:nvSpPr>
          <p:cNvPr id="23" name="Oval 5"/>
          <p:cNvSpPr>
            <a:spLocks noChangeArrowheads="1"/>
          </p:cNvSpPr>
          <p:nvPr/>
        </p:nvSpPr>
        <p:spPr bwMode="auto">
          <a:xfrm>
            <a:off x="3840460" y="7630295"/>
            <a:ext cx="3467193" cy="1028700"/>
          </a:xfrm>
          <a:prstGeom prst="ellipse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74295" tIns="8890" rIns="74295" bIns="8890" anchor="ctr" anchorCtr="0" upright="1">
            <a:noAutofit/>
          </a:bodyPr>
          <a:lstStyle/>
          <a:p>
            <a:pPr algn="ctr">
              <a:lnSpc>
                <a:spcPts val="400"/>
              </a:lnSpc>
              <a:spcAft>
                <a:spcPts val="0"/>
              </a:spcAft>
            </a:pPr>
            <a:r>
              <a:rPr lang="ja-JP" sz="1200" b="1" i="1" kern="100" dirty="0">
                <a:solidFill>
                  <a:srgbClr val="FFFFFF"/>
                </a:solidFill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/>
              </a:rPr>
              <a:t>緑のお皿</a:t>
            </a:r>
            <a:endParaRPr lang="en-US" altLang="ja-JP" sz="1200" b="1" i="1" kern="100" dirty="0">
              <a:solidFill>
                <a:srgbClr val="FFFFFF"/>
              </a:solidFill>
              <a:effectLst/>
              <a:latin typeface="UD デジタル 教科書体 NP-R" panose="02020400000000000000" pitchFamily="18" charset="-128"/>
              <a:ea typeface="UD デジタル 教科書体 NP-R" panose="02020400000000000000" pitchFamily="18" charset="-128"/>
              <a:cs typeface="Times New Roman"/>
            </a:endParaRPr>
          </a:p>
          <a:p>
            <a:pPr algn="ctr">
              <a:lnSpc>
                <a:spcPts val="400"/>
              </a:lnSpc>
              <a:spcAft>
                <a:spcPts val="0"/>
              </a:spcAft>
            </a:pPr>
            <a:endParaRPr lang="en-US" altLang="ja-JP" sz="1200" b="1" i="1" kern="100" dirty="0">
              <a:solidFill>
                <a:srgbClr val="FFFFFF"/>
              </a:solidFill>
              <a:effectLst/>
              <a:latin typeface="HGPｺﾞｼｯｸM" panose="020B0600000000000000" pitchFamily="50" charset="-128"/>
              <a:ea typeface="HGPｺﾞｼｯｸM" panose="020B0600000000000000" pitchFamily="50" charset="-128"/>
              <a:cs typeface="Times New Roman"/>
            </a:endParaRPr>
          </a:p>
          <a:p>
            <a:pPr algn="ctr">
              <a:lnSpc>
                <a:spcPts val="400"/>
              </a:lnSpc>
              <a:spcAft>
                <a:spcPts val="0"/>
              </a:spcAft>
            </a:pPr>
            <a:endParaRPr lang="en-US" altLang="ja-JP" sz="1200" b="1" i="1" kern="100" dirty="0">
              <a:solidFill>
                <a:srgbClr val="FFFFFF"/>
              </a:solidFill>
              <a:latin typeface="HGPｺﾞｼｯｸM" panose="020B0600000000000000" pitchFamily="50" charset="-128"/>
              <a:ea typeface="HGPｺﾞｼｯｸM" panose="020B0600000000000000" pitchFamily="50" charset="-128"/>
              <a:cs typeface="Times New Roman"/>
            </a:endParaRPr>
          </a:p>
          <a:p>
            <a:pPr algn="ctr">
              <a:lnSpc>
                <a:spcPts val="400"/>
              </a:lnSpc>
              <a:spcAft>
                <a:spcPts val="0"/>
              </a:spcAft>
            </a:pPr>
            <a:endParaRPr lang="en-US" altLang="ja-JP" sz="1200" b="1" i="1" kern="100" dirty="0">
              <a:solidFill>
                <a:srgbClr val="FFFFFF"/>
              </a:solidFill>
              <a:effectLst/>
              <a:latin typeface="HGPｺﾞｼｯｸM" panose="020B0600000000000000" pitchFamily="50" charset="-128"/>
              <a:ea typeface="HGPｺﾞｼｯｸM" panose="020B0600000000000000" pitchFamily="50" charset="-128"/>
              <a:cs typeface="Times New Roman"/>
            </a:endParaRPr>
          </a:p>
          <a:p>
            <a:pPr algn="ctr">
              <a:lnSpc>
                <a:spcPts val="400"/>
              </a:lnSpc>
              <a:spcAft>
                <a:spcPts val="0"/>
              </a:spcAft>
            </a:pPr>
            <a:endParaRPr lang="en-US" altLang="ja-JP" sz="1200" b="1" i="1" kern="100" dirty="0">
              <a:solidFill>
                <a:srgbClr val="FFFFFF"/>
              </a:solidFill>
              <a:latin typeface="HGPｺﾞｼｯｸM" panose="020B0600000000000000" pitchFamily="50" charset="-128"/>
              <a:ea typeface="HGPｺﾞｼｯｸM" panose="020B0600000000000000" pitchFamily="50" charset="-128"/>
              <a:cs typeface="Times New Roman"/>
            </a:endParaRPr>
          </a:p>
          <a:p>
            <a:pPr algn="ctr">
              <a:lnSpc>
                <a:spcPts val="400"/>
              </a:lnSpc>
              <a:spcAft>
                <a:spcPts val="0"/>
              </a:spcAft>
            </a:pPr>
            <a:endParaRPr lang="en-US" altLang="ja-JP" sz="1200" b="1" i="1" kern="100" dirty="0">
              <a:solidFill>
                <a:srgbClr val="FFFFFF"/>
              </a:solidFill>
              <a:latin typeface="HGPｺﾞｼｯｸM" panose="020B0600000000000000" pitchFamily="50" charset="-128"/>
              <a:ea typeface="HGPｺﾞｼｯｸM" panose="020B0600000000000000" pitchFamily="50" charset="-128"/>
              <a:cs typeface="Times New Roman"/>
            </a:endParaRPr>
          </a:p>
          <a:p>
            <a:pPr algn="ctr">
              <a:lnSpc>
                <a:spcPts val="400"/>
              </a:lnSpc>
              <a:spcAft>
                <a:spcPts val="0"/>
              </a:spcAft>
            </a:pPr>
            <a:endParaRPr lang="en-US" altLang="ja-JP" sz="1200" b="1" i="1" kern="100" dirty="0">
              <a:solidFill>
                <a:srgbClr val="FFFFFF"/>
              </a:solidFill>
              <a:effectLst/>
              <a:latin typeface="HGPｺﾞｼｯｸM" panose="020B0600000000000000" pitchFamily="50" charset="-128"/>
              <a:ea typeface="HGPｺﾞｼｯｸM" panose="020B0600000000000000" pitchFamily="50" charset="-128"/>
              <a:cs typeface="Times New Roman"/>
            </a:endParaRPr>
          </a:p>
          <a:p>
            <a:pPr algn="ctr">
              <a:lnSpc>
                <a:spcPts val="400"/>
              </a:lnSpc>
              <a:spcAft>
                <a:spcPts val="0"/>
              </a:spcAft>
            </a:pPr>
            <a:endParaRPr lang="ja-JP" sz="1200" b="1" i="1" kern="100" dirty="0">
              <a:solidFill>
                <a:srgbClr val="FFFFFF"/>
              </a:solidFill>
              <a:effectLst/>
              <a:latin typeface="HGPｺﾞｼｯｸM" panose="020B0600000000000000" pitchFamily="50" charset="-128"/>
              <a:ea typeface="HGPｺﾞｼｯｸM" panose="020B0600000000000000" pitchFamily="50" charset="-128"/>
              <a:cs typeface="Times New Roman"/>
            </a:endParaRPr>
          </a:p>
        </p:txBody>
      </p:sp>
      <p:sp>
        <p:nvSpPr>
          <p:cNvPr id="24" name="Oval 7"/>
          <p:cNvSpPr>
            <a:spLocks noChangeArrowheads="1"/>
          </p:cNvSpPr>
          <p:nvPr/>
        </p:nvSpPr>
        <p:spPr bwMode="auto">
          <a:xfrm>
            <a:off x="3887712" y="9364694"/>
            <a:ext cx="3240000" cy="10296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969696"/>
            </a:solidFill>
            <a:round/>
            <a:headEnd/>
            <a:tailEnd/>
          </a:ln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ja-JP" sz="1200" b="1" i="1" kern="100" dirty="0"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/>
              </a:rPr>
              <a:t>白のお皿</a:t>
            </a:r>
            <a:endParaRPr lang="en-US" altLang="ja-JP" sz="1200" b="1" i="1" kern="100" dirty="0">
              <a:effectLst/>
              <a:latin typeface="UD デジタル 教科書体 NP-R" panose="02020400000000000000" pitchFamily="18" charset="-128"/>
              <a:ea typeface="UD デジタル 教科書体 NP-R" panose="02020400000000000000" pitchFamily="18" charset="-128"/>
              <a:cs typeface="Times New Roman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endParaRPr lang="en-US" altLang="ja-JP" sz="1200" kern="1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  <a:cs typeface="Times New Roman"/>
            </a:endParaRPr>
          </a:p>
        </p:txBody>
      </p:sp>
      <p:sp>
        <p:nvSpPr>
          <p:cNvPr id="11" name="雲形吹き出し 10"/>
          <p:cNvSpPr/>
          <p:nvPr/>
        </p:nvSpPr>
        <p:spPr>
          <a:xfrm>
            <a:off x="220339" y="4867609"/>
            <a:ext cx="5217893" cy="2006787"/>
          </a:xfrm>
          <a:prstGeom prst="cloudCallout">
            <a:avLst>
              <a:gd name="adj1" fmla="val -47724"/>
              <a:gd name="adj2" fmla="val -4257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endParaRPr lang="en-US" altLang="ja-JP" sz="1050" dirty="0">
              <a:solidFill>
                <a:schemeClr val="tx1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752419" y="5093744"/>
            <a:ext cx="5548491" cy="2864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ja-JP" altLang="en-US" sz="20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☆天ぷら</a:t>
            </a:r>
            <a:r>
              <a:rPr lang="en-US" altLang="ja-JP" sz="20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(</a:t>
            </a:r>
            <a:r>
              <a:rPr lang="ja-JP" altLang="en-US" sz="20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穴子 海老 舞茸 牛蒡 蓮根）</a:t>
            </a:r>
            <a:endParaRPr lang="en-US" altLang="ja-JP" sz="2000" b="1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>
              <a:lnSpc>
                <a:spcPts val="3600"/>
              </a:lnSpc>
            </a:pPr>
            <a:r>
              <a:rPr lang="ja-JP" altLang="en-US" sz="20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☆小松菜とうす揚げの煮びたし</a:t>
            </a:r>
            <a:endParaRPr lang="en-US" altLang="ja-JP" sz="2000" b="1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>
              <a:lnSpc>
                <a:spcPts val="3600"/>
              </a:lnSpc>
            </a:pPr>
            <a:r>
              <a:rPr lang="ja-JP" altLang="en-US" sz="20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☆すまし汁</a:t>
            </a:r>
            <a:r>
              <a:rPr lang="en-US" altLang="ja-JP" sz="20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(</a:t>
            </a:r>
            <a:r>
              <a:rPr lang="ja-JP" altLang="en-US" sz="20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豆腐　かいわれ）</a:t>
            </a:r>
            <a:endParaRPr lang="en-US" altLang="ja-JP" sz="2000" b="1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>
              <a:lnSpc>
                <a:spcPts val="3600"/>
              </a:lnSpc>
            </a:pPr>
            <a:endParaRPr lang="en-US" altLang="ja-JP" sz="2400" b="1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>
              <a:lnSpc>
                <a:spcPts val="3600"/>
              </a:lnSpc>
            </a:pPr>
            <a:endParaRPr lang="en-US" altLang="ja-JP" sz="2000" b="1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>
              <a:lnSpc>
                <a:spcPts val="3600"/>
              </a:lnSpc>
            </a:pPr>
            <a:endParaRPr lang="en-US" altLang="ja-JP" sz="3200" b="1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1030" name="AutoShape 6" descr="ãå¬çç»åãã®ç»åæ¤ç´¢çµæ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32" name="AutoShape 8" descr="ãå¬çç»åãã®ç»åæ¤ç´¢çµæ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34" name="AutoShape 10" descr="ç»åæ¤ç´¢çµæ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38" name="AutoShape 14" descr="ãå¬çç»åãã®ç»åæ¤ç´¢çµæ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40" name="AutoShape 16" descr="ãå¬çãã®ç»åæ¤ç´¢çµæ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" name="AutoShape 8" descr="ãããããã®ç»åæ¤ç´¢çµæ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3" name="AutoShape 10" descr="ãããããã®ç»åæ¤ç´¢çµæ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29" name="AutoShape 5" descr="ãããããã®ç»åæ¤ç´¢çµæ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" name="AutoShape 5" descr="ãããããã®ç»åæ¤ç´¢çµæ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50" name="AutoShape 2" descr="ããããã®ç»åæ¤ç´¢çµæ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9" name="AutoShape 5" descr="ãæ¿ãã®ç»åæ¤ç´¢çµæ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" name="AutoShape 5" descr="ãã¿ãããã®ç»åæ¤ç´¢çµæ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31" name="AutoShape 7" descr="ããããã®ç»åæ¤ç´¢çµæ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9" name="AutoShape 7" descr="ããã©ã¤ãããããã®ç»åæ¤ç´¢çµæ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5" name="AutoShape 5" descr="ãæ¿ãã®ç»åæ¤ç´¢çµæ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" name="AutoShape 5" descr="ãããããã®ç»åæ¤ç´¢çµæ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65231562-EB0D-4C35-B980-DAFD3C9EB50E}"/>
              </a:ext>
            </a:extLst>
          </p:cNvPr>
          <p:cNvSpPr txBox="1"/>
          <p:nvPr/>
        </p:nvSpPr>
        <p:spPr>
          <a:xfrm>
            <a:off x="573103" y="8053387"/>
            <a:ext cx="27754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穴子　海老　うすあげ　豆腐</a:t>
            </a:r>
            <a:endParaRPr lang="en-US" altLang="ja-JP" sz="1200" b="1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AD67E736-343D-4FF1-98AD-8AD6730AD12A}"/>
              </a:ext>
            </a:extLst>
          </p:cNvPr>
          <p:cNvSpPr txBox="1"/>
          <p:nvPr/>
        </p:nvSpPr>
        <p:spPr>
          <a:xfrm>
            <a:off x="629388" y="9732663"/>
            <a:ext cx="26313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米　小麦粉　油</a:t>
            </a:r>
            <a:endParaRPr lang="en-US" altLang="ja-JP" sz="1200" b="1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ctr"/>
            <a:endParaRPr kumimoji="1" lang="en-US" altLang="ja-JP" sz="1200" b="1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8B042A99-3A12-4854-BF78-25C304C01646}"/>
              </a:ext>
            </a:extLst>
          </p:cNvPr>
          <p:cNvGrpSpPr/>
          <p:nvPr/>
        </p:nvGrpSpPr>
        <p:grpSpPr>
          <a:xfrm>
            <a:off x="205165" y="155222"/>
            <a:ext cx="4367554" cy="1159030"/>
            <a:chOff x="205165" y="1"/>
            <a:chExt cx="4367554" cy="1159030"/>
          </a:xfrm>
        </p:grpSpPr>
        <p:pic>
          <p:nvPicPr>
            <p:cNvPr id="42" name="図 41" descr="２月">
              <a:extLst>
                <a:ext uri="{FF2B5EF4-FFF2-40B4-BE49-F238E27FC236}">
                  <a16:creationId xmlns:a16="http://schemas.microsoft.com/office/drawing/2014/main" id="{3F5248F0-F300-49E6-9526-3985D9EFF6F8}"/>
                </a:ext>
              </a:extLst>
            </p:cNvPr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05165" y="1"/>
              <a:ext cx="4367554" cy="11590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6" name="WordArt 3">
              <a:extLst>
                <a:ext uri="{FF2B5EF4-FFF2-40B4-BE49-F238E27FC236}">
                  <a16:creationId xmlns:a16="http://schemas.microsoft.com/office/drawing/2014/main" id="{D3A7FE71-748C-4F1D-8BAD-C7F2EF581512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261715" y="689517"/>
              <a:ext cx="2374900" cy="373836"/>
            </a:xfrm>
            <a:prstGeom prst="rect">
              <a:avLst/>
            </a:prstGeom>
            <a:noFill/>
          </p:spPr>
          <p:txBody>
            <a:bodyPr wrap="none" fromWordArt="1">
              <a:prstTxWarp prst="textArchUp">
                <a:avLst>
                  <a:gd name="adj" fmla="val 10840408"/>
                </a:avLst>
              </a:prstTxWarp>
            </a:bodyPr>
            <a:lstStyle/>
            <a:p>
              <a:pPr algn="ctr" rtl="0"/>
              <a:r>
                <a:rPr lang="ja-JP" altLang="en-US" sz="3800" b="1" kern="10" spc="0" dirty="0">
                  <a:ln w="9525">
                    <a:solidFill>
                      <a:srgbClr val="F0109B"/>
                    </a:solidFill>
                    <a:round/>
                    <a:headEnd/>
                    <a:tailEnd/>
                  </a:ln>
                  <a:solidFill>
                    <a:srgbClr val="F0109B"/>
                  </a:solidFill>
                  <a:effectLst/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本日の給食</a:t>
              </a:r>
            </a:p>
          </p:txBody>
        </p:sp>
      </p:grp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7021E33C-A3E8-42D1-BF18-552C9394C0E0}"/>
              </a:ext>
            </a:extLst>
          </p:cNvPr>
          <p:cNvSpPr/>
          <p:nvPr/>
        </p:nvSpPr>
        <p:spPr>
          <a:xfrm>
            <a:off x="5811667" y="3034023"/>
            <a:ext cx="18473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ja-JP" altLang="en-US" sz="2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C46B88AA-FEBA-4835-B8A9-7F0A23ED0B94}"/>
              </a:ext>
            </a:extLst>
          </p:cNvPr>
          <p:cNvSpPr txBox="1"/>
          <p:nvPr/>
        </p:nvSpPr>
        <p:spPr>
          <a:xfrm>
            <a:off x="4206384" y="8022651"/>
            <a:ext cx="27205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小松菜　　舞茸　牛蒡　蓮根</a:t>
            </a:r>
            <a:endParaRPr lang="en-US" altLang="ja-JP" sz="1200" b="1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ctr"/>
            <a:r>
              <a:rPr lang="ja-JP" altLang="en-US" sz="12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かいわれ大根</a:t>
            </a:r>
            <a:endParaRPr lang="en-US" altLang="ja-JP" sz="1200" b="1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ctr"/>
            <a:endParaRPr lang="en-US" altLang="ja-JP" sz="1200" b="1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07FCD1AD-27CC-025F-F106-24C8E6187C76}"/>
              </a:ext>
            </a:extLst>
          </p:cNvPr>
          <p:cNvSpPr txBox="1"/>
          <p:nvPr/>
        </p:nvSpPr>
        <p:spPr>
          <a:xfrm>
            <a:off x="4794992" y="279531"/>
            <a:ext cx="2218079" cy="867192"/>
          </a:xfrm>
          <a:prstGeom prst="rect">
            <a:avLst/>
          </a:prstGeom>
          <a:noFill/>
          <a:ln cap="rnd">
            <a:solidFill>
              <a:srgbClr val="FF0000"/>
            </a:solidFill>
            <a:prstDash val="lgDash"/>
            <a:round/>
          </a:ln>
        </p:spPr>
        <p:txBody>
          <a:bodyPr wrap="square" lIns="104297" tIns="52149" rIns="104297" bIns="52149" rtlCol="0">
            <a:spAutoFit/>
          </a:bodyPr>
          <a:lstStyle/>
          <a:p>
            <a:pPr>
              <a:lnSpc>
                <a:spcPts val="1500"/>
              </a:lnSpc>
              <a:tabLst>
                <a:tab pos="4562974" algn="l"/>
                <a:tab pos="4660752" algn="l"/>
                <a:tab pos="4693345" algn="l"/>
                <a:tab pos="7168940" algn="r"/>
              </a:tabLst>
            </a:pPr>
            <a:endParaRPr lang="en-US" altLang="ja-JP" sz="11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>
              <a:lnSpc>
                <a:spcPts val="1500"/>
              </a:lnSpc>
              <a:tabLst>
                <a:tab pos="4562974" algn="l"/>
                <a:tab pos="4660752" algn="l"/>
                <a:tab pos="4693345" algn="l"/>
                <a:tab pos="7168940" algn="r"/>
              </a:tabLst>
            </a:pPr>
            <a:endParaRPr lang="en-US" altLang="ja-JP" sz="11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>
              <a:lnSpc>
                <a:spcPts val="1500"/>
              </a:lnSpc>
              <a:tabLst>
                <a:tab pos="4562974" algn="l"/>
                <a:tab pos="4660752" algn="l"/>
                <a:tab pos="4693345" algn="l"/>
                <a:tab pos="7168940" algn="r"/>
              </a:tabLst>
            </a:pPr>
            <a:endParaRPr lang="en-US" altLang="ja-JP" sz="11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>
              <a:lnSpc>
                <a:spcPts val="1500"/>
              </a:lnSpc>
              <a:tabLst>
                <a:tab pos="4562974" algn="l"/>
                <a:tab pos="4660752" algn="l"/>
                <a:tab pos="4693345" algn="l"/>
                <a:tab pos="7168940" algn="r"/>
              </a:tabLst>
            </a:pPr>
            <a:endParaRPr lang="ja-JP" altLang="en-US" sz="11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0F8C08A2-31B1-D6FF-533C-CF0289EACA72}"/>
              </a:ext>
            </a:extLst>
          </p:cNvPr>
          <p:cNvSpPr txBox="1"/>
          <p:nvPr/>
        </p:nvSpPr>
        <p:spPr>
          <a:xfrm>
            <a:off x="3924647" y="9781579"/>
            <a:ext cx="33097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かつお節、さばの節、コンソメ</a:t>
            </a:r>
            <a:endParaRPr lang="en-US" altLang="ja-JP" sz="1200" b="1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ctr"/>
            <a:r>
              <a:rPr lang="ja-JP" altLang="en-US" sz="12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むしろあじの節　昆布、酒、みりん、醤油、砂糖、塩、</a:t>
            </a:r>
            <a:endParaRPr lang="en-US" altLang="ja-JP" sz="1200" b="1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55015CD0-8340-6DE0-002D-8125A9BCBB8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09"/>
          <a:stretch/>
        </p:blipFill>
        <p:spPr>
          <a:xfrm>
            <a:off x="4749108" y="1563608"/>
            <a:ext cx="2558545" cy="1843905"/>
          </a:xfrm>
          <a:prstGeom prst="rect">
            <a:avLst/>
          </a:prstGeom>
          <a:ln w="57150" cap="sq">
            <a:solidFill>
              <a:srgbClr val="00B0F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5631869B-EFD2-4F49-4123-8BA1E136AB47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8" r="1848" b="375"/>
          <a:stretch/>
        </p:blipFill>
        <p:spPr>
          <a:xfrm>
            <a:off x="325913" y="1491623"/>
            <a:ext cx="4169898" cy="323323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CCFF99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048" name="正方形/長方形 2047">
            <a:extLst>
              <a:ext uri="{FF2B5EF4-FFF2-40B4-BE49-F238E27FC236}">
                <a16:creationId xmlns:a16="http://schemas.microsoft.com/office/drawing/2014/main" id="{3759DE77-4E0C-5486-D905-CA82130545DD}"/>
              </a:ext>
            </a:extLst>
          </p:cNvPr>
          <p:cNvSpPr/>
          <p:nvPr/>
        </p:nvSpPr>
        <p:spPr>
          <a:xfrm>
            <a:off x="5617232" y="3696776"/>
            <a:ext cx="108074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おやつ</a:t>
            </a:r>
            <a:endParaRPr lang="ja-JP" altLang="en-US" sz="2400" b="1" cap="none" spc="0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pic>
        <p:nvPicPr>
          <p:cNvPr id="1026" name="Picture 2" descr="グレープフルーツは肝臓に良い？悪い？食べる際の注意点や ...">
            <a:extLst>
              <a:ext uri="{FF2B5EF4-FFF2-40B4-BE49-F238E27FC236}">
                <a16:creationId xmlns:a16="http://schemas.microsoft.com/office/drawing/2014/main" id="{66B70F1E-0327-168A-A844-878A2CEFB9D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32" r="14494"/>
          <a:stretch/>
        </p:blipFill>
        <p:spPr bwMode="auto">
          <a:xfrm>
            <a:off x="5370948" y="4038186"/>
            <a:ext cx="1863400" cy="1737349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9" name="正方形/長方形 2048">
            <a:extLst>
              <a:ext uri="{FF2B5EF4-FFF2-40B4-BE49-F238E27FC236}">
                <a16:creationId xmlns:a16="http://schemas.microsoft.com/office/drawing/2014/main" id="{4426D1C2-29ED-15C4-F5D4-782105E89FAB}"/>
              </a:ext>
            </a:extLst>
          </p:cNvPr>
          <p:cNvSpPr/>
          <p:nvPr/>
        </p:nvSpPr>
        <p:spPr>
          <a:xfrm>
            <a:off x="5032070" y="5613840"/>
            <a:ext cx="212750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グレープ</a:t>
            </a:r>
            <a:endParaRPr lang="en-US" altLang="ja-JP" sz="2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algn="ctr"/>
            <a:r>
              <a:rPr lang="ja-JP" altLang="en-US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　　　　フルーツ</a:t>
            </a:r>
            <a:endParaRPr lang="ja-JP" altLang="en-US" sz="2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879942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10609</TotalTime>
  <Words>202</Words>
  <Application>Microsoft Office PowerPoint</Application>
  <PresentationFormat>ユーザー設定</PresentationFormat>
  <Paragraphs>44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AR P丸ゴシック体E</vt:lpstr>
      <vt:lpstr>HGPｺﾞｼｯｸM</vt:lpstr>
      <vt:lpstr>HG丸ｺﾞｼｯｸM-PRO</vt:lpstr>
      <vt:lpstr>HG創英角ﾎﾟｯﾌﾟ体</vt:lpstr>
      <vt:lpstr>UD デジタル 教科書体 NP-B</vt:lpstr>
      <vt:lpstr>UD デジタル 教科書体 NP-R</vt:lpstr>
      <vt:lpstr>Arial</vt:lpstr>
      <vt:lpstr>Calibri</vt:lpstr>
      <vt:lpstr>Century</vt:lpstr>
      <vt:lpstr>Office ​​テーマ</vt:lpstr>
      <vt:lpstr>PowerPoint プレゼンテーション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つばさ</dc:creator>
  <cp:lastModifiedBy>慶明 水原</cp:lastModifiedBy>
  <cp:revision>1769</cp:revision>
  <cp:lastPrinted>2024-02-19T06:13:14Z</cp:lastPrinted>
  <dcterms:created xsi:type="dcterms:W3CDTF">2016-06-08T00:05:38Z</dcterms:created>
  <dcterms:modified xsi:type="dcterms:W3CDTF">2024-02-19T06:33:51Z</dcterms:modified>
</cp:coreProperties>
</file>