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05613" cy="9939338"/>
  <p:defaultTextStyle>
    <a:defPPr>
      <a:defRPr lang="ja-JP"/>
    </a:defPPr>
    <a:lvl1pPr marL="0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483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2966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449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5931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414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8896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379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1862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3399"/>
    <a:srgbClr val="00FF00"/>
    <a:srgbClr val="FFFF66"/>
    <a:srgbClr val="663300"/>
    <a:srgbClr val="FFFF99"/>
    <a:srgbClr val="FF99FF"/>
    <a:srgbClr val="E9F573"/>
    <a:srgbClr val="99FF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9823" autoAdjust="0"/>
  </p:normalViewPr>
  <p:slideViewPr>
    <p:cSldViewPr showGuides="1">
      <p:cViewPr>
        <p:scale>
          <a:sx n="150" d="100"/>
          <a:sy n="150" d="100"/>
        </p:scale>
        <p:origin x="-462" y="1992"/>
      </p:cViewPr>
      <p:guideLst>
        <p:guide orient="horz" pos="6735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099" cy="496967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41" y="2"/>
            <a:ext cx="2949099" cy="496967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B0C0EC0B-4132-45AD-8D1F-803598B6E844}" type="datetimeFigureOut">
              <a:rPr kumimoji="1" lang="ja-JP" altLang="en-US" smtClean="0"/>
              <a:t>2017/6/3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5975" y="746125"/>
            <a:ext cx="2633663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21187"/>
            <a:ext cx="5444490" cy="4472702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8"/>
            <a:ext cx="2949099" cy="49696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41" y="9440648"/>
            <a:ext cx="2949099" cy="49696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4D517885-14EA-439C-B500-5E12ACA5A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368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21483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42966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64449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85931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607414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128896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50379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71862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17885-14EA-439C-B500-5E12ACA5AD8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267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8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2017/6/3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43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2017/6/3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491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3549" y="571801"/>
            <a:ext cx="3701869" cy="1216374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2017/6/3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570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2017/6/3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612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1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8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96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5644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9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4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8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3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8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2017/6/3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834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3549" y="3326837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8486" y="3326837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2017/6/3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70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3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5" y="2393639"/>
            <a:ext cx="3340871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83" indent="0">
              <a:buNone/>
              <a:defRPr sz="2300" b="1"/>
            </a:lvl2pPr>
            <a:lvl3pPr marL="1042966" indent="0">
              <a:buNone/>
              <a:defRPr sz="2100" b="1"/>
            </a:lvl3pPr>
            <a:lvl4pPr marL="1564449" indent="0">
              <a:buNone/>
              <a:defRPr sz="1700" b="1"/>
            </a:lvl4pPr>
            <a:lvl5pPr marL="2085931" indent="0">
              <a:buNone/>
              <a:defRPr sz="1700" b="1"/>
            </a:lvl5pPr>
            <a:lvl6pPr marL="2607414" indent="0">
              <a:buNone/>
              <a:defRPr sz="1700" b="1"/>
            </a:lvl6pPr>
            <a:lvl7pPr marL="3128896" indent="0">
              <a:buNone/>
              <a:defRPr sz="1700" b="1"/>
            </a:lvl7pPr>
            <a:lvl8pPr marL="3650379" indent="0">
              <a:buNone/>
              <a:defRPr sz="1700" b="1"/>
            </a:lvl8pPr>
            <a:lvl9pPr marL="4171862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5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9" y="2393639"/>
            <a:ext cx="3342183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83" indent="0">
              <a:buNone/>
              <a:defRPr sz="2300" b="1"/>
            </a:lvl2pPr>
            <a:lvl3pPr marL="1042966" indent="0">
              <a:buNone/>
              <a:defRPr sz="2100" b="1"/>
            </a:lvl3pPr>
            <a:lvl4pPr marL="1564449" indent="0">
              <a:buNone/>
              <a:defRPr sz="1700" b="1"/>
            </a:lvl4pPr>
            <a:lvl5pPr marL="2085931" indent="0">
              <a:buNone/>
              <a:defRPr sz="1700" b="1"/>
            </a:lvl5pPr>
            <a:lvl6pPr marL="2607414" indent="0">
              <a:buNone/>
              <a:defRPr sz="1700" b="1"/>
            </a:lvl6pPr>
            <a:lvl7pPr marL="3128896" indent="0">
              <a:buNone/>
              <a:defRPr sz="1700" b="1"/>
            </a:lvl7pPr>
            <a:lvl8pPr marL="3650379" indent="0">
              <a:buNone/>
              <a:defRPr sz="1700" b="1"/>
            </a:lvl8pPr>
            <a:lvl9pPr marL="4171862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9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2017/6/3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109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2017/6/3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726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2017/6/3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26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5" y="425757"/>
            <a:ext cx="2487604" cy="181193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5" y="425758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5" y="2237695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483" indent="0">
              <a:buNone/>
              <a:defRPr sz="1400"/>
            </a:lvl2pPr>
            <a:lvl3pPr marL="1042966" indent="0">
              <a:buNone/>
              <a:defRPr sz="1100"/>
            </a:lvl3pPr>
            <a:lvl4pPr marL="1564449" indent="0">
              <a:buNone/>
              <a:defRPr sz="1100"/>
            </a:lvl4pPr>
            <a:lvl5pPr marL="2085931" indent="0">
              <a:buNone/>
              <a:defRPr sz="1100"/>
            </a:lvl5pPr>
            <a:lvl6pPr marL="2607414" indent="0">
              <a:buNone/>
              <a:defRPr sz="1100"/>
            </a:lvl6pPr>
            <a:lvl7pPr marL="3128896" indent="0">
              <a:buNone/>
              <a:defRPr sz="1100"/>
            </a:lvl7pPr>
            <a:lvl8pPr marL="3650379" indent="0">
              <a:buNone/>
              <a:defRPr sz="1100"/>
            </a:lvl8pPr>
            <a:lvl9pPr marL="4171862" indent="0">
              <a:buNone/>
              <a:defRPr sz="1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2017/6/3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5058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483" indent="0">
              <a:buNone/>
              <a:defRPr sz="3200"/>
            </a:lvl2pPr>
            <a:lvl3pPr marL="1042966" indent="0">
              <a:buNone/>
              <a:defRPr sz="2700"/>
            </a:lvl3pPr>
            <a:lvl4pPr marL="1564449" indent="0">
              <a:buNone/>
              <a:defRPr sz="2300"/>
            </a:lvl4pPr>
            <a:lvl5pPr marL="2085931" indent="0">
              <a:buNone/>
              <a:defRPr sz="2300"/>
            </a:lvl5pPr>
            <a:lvl6pPr marL="2607414" indent="0">
              <a:buNone/>
              <a:defRPr sz="2300"/>
            </a:lvl6pPr>
            <a:lvl7pPr marL="3128896" indent="0">
              <a:buNone/>
              <a:defRPr sz="2300"/>
            </a:lvl7pPr>
            <a:lvl8pPr marL="3650379" indent="0">
              <a:buNone/>
              <a:defRPr sz="2300"/>
            </a:lvl8pPr>
            <a:lvl9pPr marL="4171862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483" indent="0">
              <a:buNone/>
              <a:defRPr sz="1400"/>
            </a:lvl2pPr>
            <a:lvl3pPr marL="1042966" indent="0">
              <a:buNone/>
              <a:defRPr sz="1100"/>
            </a:lvl3pPr>
            <a:lvl4pPr marL="1564449" indent="0">
              <a:buNone/>
              <a:defRPr sz="1100"/>
            </a:lvl4pPr>
            <a:lvl5pPr marL="2085931" indent="0">
              <a:buNone/>
              <a:defRPr sz="1100"/>
            </a:lvl5pPr>
            <a:lvl6pPr marL="2607414" indent="0">
              <a:buNone/>
              <a:defRPr sz="1100"/>
            </a:lvl6pPr>
            <a:lvl7pPr marL="3128896" indent="0">
              <a:buNone/>
              <a:defRPr sz="1100"/>
            </a:lvl7pPr>
            <a:lvl8pPr marL="3650379" indent="0">
              <a:buNone/>
              <a:defRPr sz="1100"/>
            </a:lvl8pPr>
            <a:lvl9pPr marL="4171862" indent="0">
              <a:buNone/>
              <a:defRPr sz="1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2017/6/3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449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3"/>
            <a:ext cx="6805137" cy="1782233"/>
          </a:xfrm>
          <a:prstGeom prst="rect">
            <a:avLst/>
          </a:prstGeom>
        </p:spPr>
        <p:txBody>
          <a:bodyPr vert="horz" lIns="104297" tIns="52149" rIns="104297" bIns="52149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50"/>
          </a:xfrm>
          <a:prstGeom prst="rect">
            <a:avLst/>
          </a:prstGeom>
        </p:spPr>
        <p:txBody>
          <a:bodyPr vert="horz" lIns="104297" tIns="52149" rIns="104297" bIns="52149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297" tIns="52149" rIns="104297" bIns="5214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FCD8B-02CF-410C-8E7D-462C9D2F61E7}" type="datetimeFigureOut">
              <a:rPr kumimoji="1" lang="ja-JP" altLang="en-US" smtClean="0"/>
              <a:t>2017/6/3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297" tIns="52149" rIns="104297" bIns="5214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297" tIns="52149" rIns="104297" bIns="5214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031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296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12" indent="-391112" algn="l" defTabSz="10429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09" indent="-325926" algn="l" defTabSz="104296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707" indent="-260741" algn="l" defTabSz="10429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189" indent="-260741" algn="l" defTabSz="104296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672" indent="-260741" algn="l" defTabSz="104296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155" indent="-260741" algn="l" defTabSz="10429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638" indent="-260741" algn="l" defTabSz="10429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121" indent="-260741" algn="l" defTabSz="10429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604" indent="-260741" algn="l" defTabSz="10429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83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966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449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931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414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896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379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862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microsoft.com/office/2007/relationships/hdphoto" Target="../media/hdphoto2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５月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" y="118695"/>
            <a:ext cx="4940300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5061575" y="470231"/>
            <a:ext cx="2405751" cy="797814"/>
          </a:xfrm>
          <a:prstGeom prst="rect">
            <a:avLst/>
          </a:prstGeom>
          <a:noFill/>
        </p:spPr>
        <p:txBody>
          <a:bodyPr wrap="square" lIns="104297" tIns="52149" rIns="104297" bIns="52149" rtlCol="0">
            <a:spAutoFit/>
          </a:bodyPr>
          <a:lstStyle/>
          <a:p>
            <a:pPr>
              <a:lnSpc>
                <a:spcPts val="1800"/>
              </a:lnSpc>
              <a:tabLst>
                <a:tab pos="4562974" algn="l"/>
                <a:tab pos="4660752" algn="l"/>
                <a:tab pos="4693345" algn="l"/>
                <a:tab pos="7168940" algn="r"/>
              </a:tabLst>
            </a:pPr>
            <a:r>
              <a:rPr lang="ja-JP" altLang="ja-JP" sz="12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平成</a:t>
            </a:r>
            <a:r>
              <a:rPr lang="ja-JP" altLang="en-US" sz="12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２</a:t>
            </a:r>
            <a:r>
              <a:rPr lang="en-US" altLang="ja-JP" sz="12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9</a:t>
            </a:r>
            <a:r>
              <a:rPr lang="ja-JP" altLang="ja-JP" sz="12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年</a:t>
            </a:r>
            <a:r>
              <a:rPr lang="ja-JP" altLang="en-US" sz="12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６</a:t>
            </a:r>
            <a:r>
              <a:rPr lang="ja-JP" altLang="ja-JP" sz="12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月</a:t>
            </a: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３</a:t>
            </a:r>
            <a:r>
              <a:rPr lang="ja-JP" altLang="en-US" sz="12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日</a:t>
            </a:r>
            <a:r>
              <a:rPr lang="en-US" altLang="ja-JP" sz="12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(</a:t>
            </a:r>
            <a:r>
              <a:rPr lang="ja-JP" altLang="en-US" sz="12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土</a:t>
            </a:r>
            <a:r>
              <a:rPr lang="en-US" altLang="ja-JP" sz="1200" kern="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)</a:t>
            </a:r>
            <a:endParaRPr lang="ja-JP" altLang="ja-JP" sz="12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>
              <a:lnSpc>
                <a:spcPts val="1800"/>
              </a:lnSpc>
            </a:pP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二十四</a:t>
            </a:r>
            <a:r>
              <a:rPr lang="ja-JP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節気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⑩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小満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(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しょうまん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)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　　　　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～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６</a:t>
            </a:r>
            <a:r>
              <a:rPr lang="ja-JP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月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５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日</a:t>
            </a:r>
            <a:r>
              <a:rPr lang="ja-JP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まで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75839" y="7002884"/>
            <a:ext cx="3671614" cy="1152128"/>
          </a:xfrm>
          <a:prstGeom prst="rect">
            <a:avLst/>
          </a:prstGeom>
          <a:pattFill prst="pct9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sz="1100" b="1" kern="100" dirty="0" smtClean="0">
                <a:solidFill>
                  <a:schemeClr val="tx1"/>
                </a:solidFill>
                <a:effectLst/>
                <a:latin typeface="+mn-ea"/>
              </a:rPr>
              <a:t>第１群　筋肉や骨を作る【魚・肉・卵・大豆製品】　　　　　　　　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sz="1100" b="1" kern="100" dirty="0" smtClean="0">
                <a:solidFill>
                  <a:schemeClr val="tx1"/>
                </a:solidFill>
                <a:effectLst/>
                <a:latin typeface="+mn-ea"/>
              </a:rPr>
              <a:t>第２群　骨と歯を作る【牛乳・乳製品・海藻・小魚】</a:t>
            </a:r>
            <a:endParaRPr lang="ja-JP" altLang="ja-JP" sz="1100" b="1" kern="100" dirty="0" smtClean="0">
              <a:solidFill>
                <a:schemeClr val="tx1"/>
              </a:solidFill>
              <a:effectLst/>
              <a:latin typeface="+mn-ea"/>
              <a:cs typeface="Times New Roman"/>
            </a:endParaRPr>
          </a:p>
          <a:p>
            <a:pPr algn="ctr">
              <a:lnSpc>
                <a:spcPct val="150000"/>
              </a:lnSpc>
            </a:pPr>
            <a:endParaRPr kumimoji="1" lang="ja-JP" altLang="en-US" sz="11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4" name="Oval 6"/>
          <p:cNvSpPr>
            <a:spLocks noChangeArrowheads="1"/>
          </p:cNvSpPr>
          <p:nvPr/>
        </p:nvSpPr>
        <p:spPr bwMode="auto">
          <a:xfrm>
            <a:off x="269875" y="7646026"/>
            <a:ext cx="3263382" cy="10287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b="1" i="1" kern="100" dirty="0">
                <a:solidFill>
                  <a:srgbClr val="FFFFFF"/>
                </a:solidFill>
                <a:effectLst/>
                <a:latin typeface="AR P丸ゴシック体E"/>
                <a:ea typeface="HGPｺﾞｼｯｸM"/>
                <a:cs typeface="Times New Roman"/>
              </a:rPr>
              <a:t>赤の</a:t>
            </a:r>
            <a:r>
              <a:rPr lang="ja-JP" sz="1200" b="1" i="1" kern="100" dirty="0" smtClean="0">
                <a:solidFill>
                  <a:srgbClr val="FFFFFF"/>
                </a:solidFill>
                <a:effectLst/>
                <a:latin typeface="AR P丸ゴシック体E"/>
                <a:ea typeface="HGPｺﾞｼｯｸM"/>
                <a:cs typeface="Times New Roman"/>
              </a:rPr>
              <a:t>お皿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Century"/>
                <a:ea typeface="HGP創英角ﾎﾟｯﾌﾟ体"/>
                <a:cs typeface="Times New Roman"/>
              </a:rPr>
              <a:t>豚肉</a:t>
            </a:r>
            <a:endParaRPr lang="en-US" altLang="ja-JP" sz="1200" kern="100" dirty="0" smtClean="0">
              <a:latin typeface="Century"/>
              <a:ea typeface="HGP創英角ﾎﾟｯﾌﾟ体"/>
              <a:cs typeface="Times New Roman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766442" y="7001966"/>
            <a:ext cx="3671614" cy="1152128"/>
          </a:xfrm>
          <a:prstGeom prst="rect">
            <a:avLst/>
          </a:prstGeom>
          <a:pattFill prst="pct90">
            <a:fgClr>
              <a:schemeClr val="accent3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Col="180000" rtlCol="0" anchor="t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sz="1100" b="1" kern="100" dirty="0" smtClean="0">
                <a:solidFill>
                  <a:schemeClr val="tx1"/>
                </a:solidFill>
                <a:effectLst/>
              </a:rPr>
              <a:t>第３群　皮膚・粘膜の保護【緑黄色野菜】</a:t>
            </a:r>
            <a:endParaRPr lang="ja-JP" altLang="ja-JP" sz="1050" b="1" kern="100" dirty="0" smtClean="0">
              <a:solidFill>
                <a:schemeClr val="tx1"/>
              </a:solidFill>
              <a:effectLst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sz="1100" b="1" kern="100" dirty="0" smtClean="0">
                <a:solidFill>
                  <a:schemeClr val="tx1"/>
                </a:solidFill>
                <a:effectLst/>
              </a:rPr>
              <a:t>第４群　体の調子を整える【淡色野菜】</a:t>
            </a:r>
            <a:endParaRPr lang="ja-JP" altLang="ja-JP" sz="1050" b="1" kern="100" dirty="0" smtClean="0">
              <a:solidFill>
                <a:schemeClr val="tx1"/>
              </a:solidFill>
              <a:effectLst/>
              <a:latin typeface="Century"/>
              <a:ea typeface="ＭＳ 明朝"/>
              <a:cs typeface="Times New Roman"/>
            </a:endParaRPr>
          </a:p>
          <a:p>
            <a:pPr algn="ctr">
              <a:lnSpc>
                <a:spcPct val="150000"/>
              </a:lnSpc>
            </a:pPr>
            <a:endParaRPr kumimoji="1" lang="ja-JP" altLang="en-US" sz="11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75839" y="8807226"/>
            <a:ext cx="3671614" cy="1152128"/>
          </a:xfrm>
          <a:prstGeom prst="rect">
            <a:avLst/>
          </a:prstGeom>
          <a:pattFill prst="pct90">
            <a:fgClr>
              <a:srgbClr val="E9F573"/>
            </a:fgClr>
            <a:bgClr>
              <a:schemeClr val="bg1"/>
            </a:bgClr>
          </a:pattFill>
          <a:ln>
            <a:solidFill>
              <a:srgbClr val="E9F5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sz="1100" b="1" kern="100" dirty="0" smtClean="0">
                <a:solidFill>
                  <a:schemeClr val="tx1"/>
                </a:solidFill>
                <a:effectLst/>
              </a:rPr>
              <a:t>第５群　体を動かすエネルギー源【穀類・芋類・糖分】</a:t>
            </a:r>
            <a:endParaRPr lang="ja-JP" altLang="ja-JP" sz="1050" b="1" kern="100" dirty="0" smtClean="0">
              <a:solidFill>
                <a:schemeClr val="tx1"/>
              </a:solidFill>
              <a:effectLst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sz="1100" b="1" kern="100" dirty="0" smtClean="0">
                <a:solidFill>
                  <a:schemeClr val="tx1"/>
                </a:solidFill>
                <a:effectLst/>
              </a:rPr>
              <a:t>第６群　力や体温となる【油脂類・多脂肪食品】</a:t>
            </a:r>
            <a:endParaRPr lang="ja-JP" altLang="ja-JP" sz="1050" b="1" kern="100" dirty="0" smtClean="0">
              <a:solidFill>
                <a:schemeClr val="tx1"/>
              </a:solidFill>
              <a:effectLst/>
              <a:latin typeface="Century"/>
              <a:ea typeface="ＭＳ 明朝"/>
              <a:cs typeface="Times New Roman"/>
            </a:endParaRPr>
          </a:p>
          <a:p>
            <a:pPr algn="ctr">
              <a:lnSpc>
                <a:spcPct val="150000"/>
              </a:lnSpc>
            </a:pPr>
            <a:endParaRPr kumimoji="1" lang="ja-JP" altLang="en-US" sz="11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781425" y="8803084"/>
            <a:ext cx="3671614" cy="1152128"/>
          </a:xfrm>
          <a:prstGeom prst="rect">
            <a:avLst/>
          </a:prstGeom>
          <a:pattFill prst="pct90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sz="1100" b="1" kern="100" dirty="0" smtClean="0">
                <a:solidFill>
                  <a:schemeClr val="tx1"/>
                </a:solidFill>
                <a:effectLst/>
              </a:rPr>
              <a:t>うまみ成分が美味しさを伝え、食欲を増進させる</a:t>
            </a:r>
            <a:endParaRPr lang="en-US" altLang="ja-JP" sz="1100" b="1" kern="100" dirty="0" smtClean="0">
              <a:solidFill>
                <a:schemeClr val="tx1"/>
              </a:solidFill>
              <a:effectLst/>
            </a:endParaRPr>
          </a:p>
          <a:p>
            <a:pPr lvl="0" algn="ctr">
              <a:lnSpc>
                <a:spcPct val="150000"/>
              </a:lnSpc>
            </a:pPr>
            <a:r>
              <a:rPr lang="ja-JP" altLang="en-US" sz="11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（味噌汁・野菜ｽｰﾌﾟ・中華ｽｰﾌﾟ）</a:t>
            </a:r>
            <a:r>
              <a:rPr lang="ja-JP" altLang="en-US" sz="1100" b="1" dirty="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ja-JP" altLang="ja-JP" sz="1100" b="1" kern="100" dirty="0">
              <a:solidFill>
                <a:schemeClr val="tx1"/>
              </a:solidFill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22" name="Oval 8"/>
          <p:cNvSpPr>
            <a:spLocks noChangeArrowheads="1"/>
          </p:cNvSpPr>
          <p:nvPr/>
        </p:nvSpPr>
        <p:spPr bwMode="auto">
          <a:xfrm>
            <a:off x="206861" y="9379148"/>
            <a:ext cx="3240000" cy="10287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b="1" i="1" kern="100" dirty="0" smtClean="0">
                <a:effectLst/>
                <a:latin typeface="AR P丸ゴシック体E"/>
                <a:ea typeface="HGPｺﾞｼｯｸM"/>
                <a:cs typeface="Times New Roman"/>
              </a:rPr>
              <a:t>黄</a:t>
            </a:r>
            <a:r>
              <a:rPr lang="ja-JP" sz="1200" b="1" i="1" kern="100" dirty="0">
                <a:effectLst/>
                <a:latin typeface="AR P丸ゴシック体E"/>
                <a:ea typeface="HGPｺﾞｼｯｸM"/>
                <a:cs typeface="Times New Roman"/>
              </a:rPr>
              <a:t>の</a:t>
            </a:r>
            <a:r>
              <a:rPr lang="ja-JP" sz="1200" b="1" i="1" kern="100" dirty="0" smtClean="0">
                <a:effectLst/>
                <a:latin typeface="AR P丸ゴシック体E"/>
                <a:ea typeface="HGPｺﾞｼｯｸM"/>
                <a:cs typeface="Times New Roman"/>
              </a:rPr>
              <a:t>お皿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/>
              </a:rPr>
              <a:t>米、パン粉、マカロニ</a:t>
            </a:r>
            <a:endParaRPr lang="en-US" altLang="ja-JP" sz="1200" kern="1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/>
            </a:endParaRPr>
          </a:p>
        </p:txBody>
      </p:sp>
      <p:sp>
        <p:nvSpPr>
          <p:cNvPr id="23" name="Oval 5"/>
          <p:cNvSpPr>
            <a:spLocks noChangeArrowheads="1"/>
          </p:cNvSpPr>
          <p:nvPr/>
        </p:nvSpPr>
        <p:spPr bwMode="auto">
          <a:xfrm>
            <a:off x="3926058" y="7646026"/>
            <a:ext cx="3310957" cy="1028700"/>
          </a:xfrm>
          <a:prstGeom prst="ellipse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b="1" i="1" kern="100" dirty="0" smtClean="0">
                <a:solidFill>
                  <a:srgbClr val="FFFFFF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/>
              </a:rPr>
              <a:t>緑</a:t>
            </a:r>
            <a:r>
              <a:rPr lang="ja-JP" sz="1200" b="1" i="1" kern="100" dirty="0">
                <a:solidFill>
                  <a:srgbClr val="FFFFFF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/>
              </a:rPr>
              <a:t>の</a:t>
            </a:r>
            <a:r>
              <a:rPr lang="ja-JP" sz="1200" b="1" i="1" kern="100" dirty="0" smtClean="0">
                <a:solidFill>
                  <a:srgbClr val="FFFFFF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/>
              </a:rPr>
              <a:t>お皿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/>
              </a:rPr>
              <a:t>人参</a:t>
            </a:r>
            <a:r>
              <a:rPr lang="ja-JP" altLang="en-US" sz="1200" kern="1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/>
              </a:rPr>
              <a:t>、</a:t>
            </a:r>
            <a:r>
              <a:rPr lang="ja-JP" altLang="en-US" sz="1200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/>
              </a:rPr>
              <a:t>キャベツ</a:t>
            </a:r>
            <a:r>
              <a:rPr lang="ja-JP" altLang="en-US" sz="1200" kern="1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/>
              </a:rPr>
              <a:t>、玉</a:t>
            </a:r>
            <a:r>
              <a:rPr lang="ja-JP" altLang="en-US" sz="1200" kern="100" dirty="0" err="1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/>
              </a:rPr>
              <a:t>ねぎ</a:t>
            </a:r>
            <a:r>
              <a:rPr lang="ja-JP" altLang="en-US" sz="1200" kern="1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/>
              </a:rPr>
              <a:t>、トマト</a:t>
            </a:r>
            <a:endParaRPr lang="en-US" altLang="ja-JP" sz="1200" kern="1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/>
            </a:endParaRPr>
          </a:p>
        </p:txBody>
      </p:sp>
      <p:sp>
        <p:nvSpPr>
          <p:cNvPr id="24" name="Oval 7"/>
          <p:cNvSpPr>
            <a:spLocks noChangeArrowheads="1"/>
          </p:cNvSpPr>
          <p:nvPr/>
        </p:nvSpPr>
        <p:spPr bwMode="auto">
          <a:xfrm>
            <a:off x="3910611" y="9383290"/>
            <a:ext cx="3240000" cy="1029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969696"/>
            </a:solidFill>
            <a:round/>
            <a:headEnd/>
            <a:tailEnd/>
          </a:ln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ja-JP" sz="1200" b="1" i="1" kern="100" dirty="0" smtClean="0">
                <a:effectLst/>
                <a:latin typeface="AR P丸ゴシック体E"/>
                <a:ea typeface="HGPｺﾞｼｯｸM"/>
                <a:cs typeface="Times New Roman"/>
              </a:rPr>
              <a:t>白のお皿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/>
              </a:rPr>
              <a:t>コンソメ</a:t>
            </a:r>
            <a:endParaRPr lang="en-US" altLang="ja-JP" sz="1200" kern="1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ja-JP" altLang="en-US" sz="1200" kern="1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Times New Roman"/>
              </a:rPr>
              <a:t>　</a:t>
            </a:r>
            <a:endParaRPr lang="en-US" altLang="ja-JP" sz="1200" kern="100" dirty="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Times New Roman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900311" y="5423816"/>
            <a:ext cx="2214612" cy="129614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☆</a:t>
            </a:r>
            <a:r>
              <a:rPr lang="ja-JP" altLang="en-US" sz="12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ロールキャベツ</a:t>
            </a:r>
            <a:endParaRPr lang="en-US" altLang="ja-JP" sz="1200" dirty="0" smtClean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～マカロニ添え～</a:t>
            </a:r>
            <a:endParaRPr lang="en-US" altLang="ja-JP" sz="1200" dirty="0" smtClean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>
              <a:lnSpc>
                <a:spcPct val="2500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☆冷やしトマト</a:t>
            </a:r>
            <a:endParaRPr lang="en-US" altLang="ja-JP" sz="1200" dirty="0" smtClean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1" name="WordArt 3"/>
          <p:cNvSpPr>
            <a:spLocks noChangeArrowheads="1" noChangeShapeType="1" noTextEdit="1"/>
          </p:cNvSpPr>
          <p:nvPr/>
        </p:nvSpPr>
        <p:spPr bwMode="auto">
          <a:xfrm>
            <a:off x="1399236" y="810196"/>
            <a:ext cx="2514600" cy="2952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0">
              <a:buNone/>
            </a:pPr>
            <a:r>
              <a:rPr lang="ja-JP" altLang="en-US" sz="40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/>
                <a:latin typeface="HGS創英角ﾎﾟｯﾌﾟ体"/>
                <a:ea typeface="HGS創英角ﾎﾟｯﾌﾟ体"/>
              </a:rPr>
              <a:t>本日の給食</a:t>
            </a:r>
            <a:endParaRPr lang="ja-JP" altLang="en-US" sz="40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6600"/>
              </a:solidFill>
              <a:effectLst/>
              <a:latin typeface="HGS創英角ﾎﾟｯﾌﾟ体"/>
              <a:ea typeface="HGS創英角ﾎﾟｯﾌﾟ体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768012" y="4847698"/>
            <a:ext cx="1469003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800" b="1" dirty="0" smtClean="0">
                <a:ln w="635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１．２歳児</a:t>
            </a:r>
            <a:endParaRPr lang="en-US" altLang="ja-JP" sz="1800" b="1" cap="none" spc="0" dirty="0" smtClean="0">
              <a:ln w="635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1027" name="Picture 3" descr="D:\DCIM\102_PANA\P102091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327" y="1300712"/>
            <a:ext cx="5034885" cy="3775948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D:\DCIM\102_PANA\P1020916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44" r="670" b="3650"/>
          <a:stretch/>
        </p:blipFill>
        <p:spPr bwMode="auto">
          <a:xfrm>
            <a:off x="4645313" y="5215616"/>
            <a:ext cx="2245398" cy="1666028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799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5263</TotalTime>
  <Words>73</Words>
  <Application>Microsoft Office PowerPoint</Application>
  <PresentationFormat>ユーザー設定</PresentationFormat>
  <Paragraphs>26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つばさ</dc:creator>
  <cp:lastModifiedBy>staff</cp:lastModifiedBy>
  <cp:revision>1295</cp:revision>
  <cp:lastPrinted>2017-05-19T06:18:27Z</cp:lastPrinted>
  <dcterms:created xsi:type="dcterms:W3CDTF">2016-06-08T00:05:38Z</dcterms:created>
  <dcterms:modified xsi:type="dcterms:W3CDTF">2017-06-03T03:28:19Z</dcterms:modified>
</cp:coreProperties>
</file>