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807200" cy="9939338"/>
  <p:defaultTextStyle>
    <a:defPPr>
      <a:defRPr lang="ja-JP"/>
    </a:defPPr>
    <a:lvl1pPr marL="0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483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2966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449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5931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414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8896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379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1862" algn="l" defTabSz="104296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40"/>
    <a:srgbClr val="CCFF99"/>
    <a:srgbClr val="F0109B"/>
    <a:srgbClr val="FF4848"/>
    <a:srgbClr val="F779C7"/>
    <a:srgbClr val="F709DB"/>
    <a:srgbClr val="F3CBFD"/>
    <a:srgbClr val="FFFF99"/>
    <a:srgbClr val="FFF1C5"/>
    <a:srgbClr val="F5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802" autoAdjust="0"/>
  </p:normalViewPr>
  <p:slideViewPr>
    <p:cSldViewPr showGuides="1">
      <p:cViewPr>
        <p:scale>
          <a:sx n="60" d="100"/>
          <a:sy n="60" d="100"/>
        </p:scale>
        <p:origin x="1980" y="-966"/>
      </p:cViewPr>
      <p:guideLst>
        <p:guide orient="horz" pos="6735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B0C0EC0B-4132-45AD-8D1F-803598B6E844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7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9"/>
            <a:ext cx="2949787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D517885-14EA-439C-B500-5E12ACA5AD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36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483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2966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449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5931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414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8896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379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1862" algn="l" defTabSz="1042966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17885-14EA-439C-B500-5E12ACA5AD8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26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4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4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491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9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57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61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48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9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644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9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4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8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3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18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83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9" y="3326837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6" y="3326837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70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5" y="2393639"/>
            <a:ext cx="3340871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83" indent="0">
              <a:buNone/>
              <a:defRPr sz="2300" b="1"/>
            </a:lvl2pPr>
            <a:lvl3pPr marL="1042966" indent="0">
              <a:buNone/>
              <a:defRPr sz="2100" b="1"/>
            </a:lvl3pPr>
            <a:lvl4pPr marL="1564449" indent="0">
              <a:buNone/>
              <a:defRPr sz="1700" b="1"/>
            </a:lvl4pPr>
            <a:lvl5pPr marL="2085931" indent="0">
              <a:buNone/>
              <a:defRPr sz="1700" b="1"/>
            </a:lvl5pPr>
            <a:lvl6pPr marL="2607414" indent="0">
              <a:buNone/>
              <a:defRPr sz="1700" b="1"/>
            </a:lvl6pPr>
            <a:lvl7pPr marL="3128896" indent="0">
              <a:buNone/>
              <a:defRPr sz="1700" b="1"/>
            </a:lvl7pPr>
            <a:lvl8pPr marL="3650379" indent="0">
              <a:buNone/>
              <a:defRPr sz="1700" b="1"/>
            </a:lvl8pPr>
            <a:lvl9pPr marL="417186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5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9" y="2393639"/>
            <a:ext cx="3342183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483" indent="0">
              <a:buNone/>
              <a:defRPr sz="2300" b="1"/>
            </a:lvl2pPr>
            <a:lvl3pPr marL="1042966" indent="0">
              <a:buNone/>
              <a:defRPr sz="2100" b="1"/>
            </a:lvl3pPr>
            <a:lvl4pPr marL="1564449" indent="0">
              <a:buNone/>
              <a:defRPr sz="1700" b="1"/>
            </a:lvl4pPr>
            <a:lvl5pPr marL="2085931" indent="0">
              <a:buNone/>
              <a:defRPr sz="1700" b="1"/>
            </a:lvl5pPr>
            <a:lvl6pPr marL="2607414" indent="0">
              <a:buNone/>
              <a:defRPr sz="1700" b="1"/>
            </a:lvl6pPr>
            <a:lvl7pPr marL="3128896" indent="0">
              <a:buNone/>
              <a:defRPr sz="1700" b="1"/>
            </a:lvl7pPr>
            <a:lvl8pPr marL="3650379" indent="0">
              <a:buNone/>
              <a:defRPr sz="1700" b="1"/>
            </a:lvl8pPr>
            <a:lvl9pPr marL="417186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9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10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72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26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5" y="425757"/>
            <a:ext cx="2487604" cy="18119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5" y="425758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5" y="2237695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483" indent="0">
              <a:buNone/>
              <a:defRPr sz="1400"/>
            </a:lvl2pPr>
            <a:lvl3pPr marL="1042966" indent="0">
              <a:buNone/>
              <a:defRPr sz="1100"/>
            </a:lvl3pPr>
            <a:lvl4pPr marL="1564449" indent="0">
              <a:buNone/>
              <a:defRPr sz="1100"/>
            </a:lvl4pPr>
            <a:lvl5pPr marL="2085931" indent="0">
              <a:buNone/>
              <a:defRPr sz="1100"/>
            </a:lvl5pPr>
            <a:lvl6pPr marL="2607414" indent="0">
              <a:buNone/>
              <a:defRPr sz="1100"/>
            </a:lvl6pPr>
            <a:lvl7pPr marL="3128896" indent="0">
              <a:buNone/>
              <a:defRPr sz="1100"/>
            </a:lvl7pPr>
            <a:lvl8pPr marL="3650379" indent="0">
              <a:buNone/>
              <a:defRPr sz="1100"/>
            </a:lvl8pPr>
            <a:lvl9pPr marL="4171862" indent="0">
              <a:buNone/>
              <a:defRPr sz="1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058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483" indent="0">
              <a:buNone/>
              <a:defRPr sz="3200"/>
            </a:lvl2pPr>
            <a:lvl3pPr marL="1042966" indent="0">
              <a:buNone/>
              <a:defRPr sz="2700"/>
            </a:lvl3pPr>
            <a:lvl4pPr marL="1564449" indent="0">
              <a:buNone/>
              <a:defRPr sz="2300"/>
            </a:lvl4pPr>
            <a:lvl5pPr marL="2085931" indent="0">
              <a:buNone/>
              <a:defRPr sz="2300"/>
            </a:lvl5pPr>
            <a:lvl6pPr marL="2607414" indent="0">
              <a:buNone/>
              <a:defRPr sz="2300"/>
            </a:lvl6pPr>
            <a:lvl7pPr marL="3128896" indent="0">
              <a:buNone/>
              <a:defRPr sz="2300"/>
            </a:lvl7pPr>
            <a:lvl8pPr marL="3650379" indent="0">
              <a:buNone/>
              <a:defRPr sz="2300"/>
            </a:lvl8pPr>
            <a:lvl9pPr marL="4171862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483" indent="0">
              <a:buNone/>
              <a:defRPr sz="1400"/>
            </a:lvl2pPr>
            <a:lvl3pPr marL="1042966" indent="0">
              <a:buNone/>
              <a:defRPr sz="1100"/>
            </a:lvl3pPr>
            <a:lvl4pPr marL="1564449" indent="0">
              <a:buNone/>
              <a:defRPr sz="1100"/>
            </a:lvl4pPr>
            <a:lvl5pPr marL="2085931" indent="0">
              <a:buNone/>
              <a:defRPr sz="1100"/>
            </a:lvl5pPr>
            <a:lvl6pPr marL="2607414" indent="0">
              <a:buNone/>
              <a:defRPr sz="1100"/>
            </a:lvl6pPr>
            <a:lvl7pPr marL="3128896" indent="0">
              <a:buNone/>
              <a:defRPr sz="1100"/>
            </a:lvl7pPr>
            <a:lvl8pPr marL="3650379" indent="0">
              <a:buNone/>
              <a:defRPr sz="1100"/>
            </a:lvl8pPr>
            <a:lvl9pPr marL="4171862" indent="0">
              <a:buNone/>
              <a:defRPr sz="1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449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3"/>
            <a:ext cx="6805137" cy="1782233"/>
          </a:xfrm>
          <a:prstGeom prst="rect">
            <a:avLst/>
          </a:prstGeom>
        </p:spPr>
        <p:txBody>
          <a:bodyPr vert="horz" lIns="104297" tIns="52149" rIns="104297" bIns="52149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104297" tIns="52149" rIns="104297" bIns="52149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297" tIns="52149" rIns="104297" bIns="5214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FCD8B-02CF-410C-8E7D-462C9D2F61E7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297" tIns="52149" rIns="104297" bIns="5214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297" tIns="52149" rIns="104297" bIns="5214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BE8A-934C-4D1D-9C90-4CF3E3F8E0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03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6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12" indent="-391112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09" indent="-325926" algn="l" defTabSz="104296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707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189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672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155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638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121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604" indent="-260741" algn="l" defTabSz="104296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83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966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449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931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414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896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379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862" algn="l" defTabSz="104296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>
            <a:extLst>
              <a:ext uri="{FF2B5EF4-FFF2-40B4-BE49-F238E27FC236}">
                <a16:creationId xmlns:a16="http://schemas.microsoft.com/office/drawing/2014/main" id="{CB9413CF-505E-4106-882F-7E4B0CDB25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4" b="1432"/>
          <a:stretch>
            <a:fillRect/>
          </a:stretch>
        </p:blipFill>
        <p:spPr>
          <a:xfrm rot="16200000">
            <a:off x="472970" y="888164"/>
            <a:ext cx="3628625" cy="4354107"/>
          </a:xfrm>
          <a:prstGeom prst="rect">
            <a:avLst/>
          </a:prstGeom>
          <a:ln w="50800" cmpd="tri">
            <a:solidFill>
              <a:srgbClr val="FF0000"/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4730888" y="240406"/>
            <a:ext cx="2642710" cy="784285"/>
          </a:xfrm>
          <a:prstGeom prst="rect">
            <a:avLst/>
          </a:prstGeom>
          <a:noFill/>
          <a:ln cap="rnd">
            <a:noFill/>
            <a:prstDash val="sysDash"/>
            <a:round/>
          </a:ln>
        </p:spPr>
        <p:txBody>
          <a:bodyPr wrap="square" lIns="104297" tIns="52149" rIns="104297" bIns="52149" rtlCol="0">
            <a:spAutoFit/>
          </a:bodyPr>
          <a:lstStyle/>
          <a:p>
            <a:pPr>
              <a:lnSpc>
                <a:spcPts val="1800"/>
              </a:lnSpc>
              <a:tabLst>
                <a:tab pos="4562974" algn="l"/>
                <a:tab pos="4660752" algn="l"/>
                <a:tab pos="4693345" algn="l"/>
                <a:tab pos="7168940" algn="r"/>
              </a:tabLst>
            </a:pPr>
            <a:r>
              <a:rPr lang="ja-JP" altLang="en-US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令和８</a:t>
            </a:r>
            <a:r>
              <a:rPr lang="ja-JP" altLang="ja-JP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年</a:t>
            </a:r>
            <a:r>
              <a:rPr lang="ja-JP" altLang="en-US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２</a:t>
            </a:r>
            <a:r>
              <a:rPr lang="ja-JP" altLang="ja-JP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月</a:t>
            </a:r>
            <a:r>
              <a:rPr lang="en-US" altLang="ja-JP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18</a:t>
            </a:r>
            <a:r>
              <a:rPr lang="ja-JP" altLang="en-US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日</a:t>
            </a:r>
            <a:r>
              <a:rPr lang="en-US" altLang="ja-JP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(</a:t>
            </a:r>
            <a:r>
              <a:rPr lang="ja-JP" altLang="en-US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水</a:t>
            </a:r>
            <a:r>
              <a:rPr lang="en-US" altLang="ja-JP" sz="1200" b="1" kern="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)</a:t>
            </a:r>
          </a:p>
          <a:p>
            <a:pPr>
              <a:lnSpc>
                <a:spcPts val="1800"/>
              </a:lnSpc>
              <a:tabLst>
                <a:tab pos="4562974" algn="l"/>
                <a:tab pos="4660752" algn="l"/>
                <a:tab pos="4693345" algn="l"/>
                <a:tab pos="7168940" algn="r"/>
              </a:tabLst>
            </a:pPr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　　　　</a:t>
            </a:r>
            <a:r>
              <a:rPr lang="ja-JP" altLang="ja-JP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二十四節気</a:t>
            </a:r>
            <a:r>
              <a:rPr lang="en-US" altLang="ja-JP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(</a:t>
            </a:r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立春</a:t>
            </a:r>
            <a:r>
              <a:rPr lang="en-US" altLang="ja-JP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)</a:t>
            </a:r>
          </a:p>
          <a:p>
            <a:pPr>
              <a:lnSpc>
                <a:spcPts val="1800"/>
              </a:lnSpc>
            </a:pPr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　　　 　　　　～２</a:t>
            </a:r>
            <a:r>
              <a:rPr lang="ja-JP" altLang="ja-JP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月</a:t>
            </a:r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１８日</a:t>
            </a:r>
            <a:r>
              <a:rPr lang="ja-JP" altLang="ja-JP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まで</a:t>
            </a:r>
            <a:endParaRPr lang="ja-JP" altLang="en-US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4828" y="6998822"/>
            <a:ext cx="3671614" cy="1152128"/>
          </a:xfrm>
          <a:prstGeom prst="rect">
            <a:avLst/>
          </a:prstGeom>
          <a:pattFill prst="pct9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第１群　筋肉や骨を作る【魚・肉・卵・大豆製品】　　　　　　　　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第２群　骨と歯を作る【牛乳・乳製品・海藻・小魚】</a:t>
            </a:r>
            <a:endParaRPr lang="ja-JP" altLang="ja-JP" sz="110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150308" y="7650877"/>
            <a:ext cx="3579645" cy="10287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effectLst/>
              <a:latin typeface="AR P丸ゴシック体E"/>
              <a:ea typeface="HGPｺﾞｼｯｸM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b="1" i="1" kern="100" dirty="0">
                <a:solidFill>
                  <a:srgbClr val="FFFFFF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赤のお皿</a:t>
            </a:r>
            <a:endParaRPr lang="en-US" altLang="ja-JP" sz="1200" b="1" i="1" kern="100" dirty="0">
              <a:solidFill>
                <a:srgbClr val="FFFFFF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effectLst/>
              <a:latin typeface="AR P丸ゴシック体E"/>
              <a:ea typeface="HGPｺﾞｼｯｸM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latin typeface="AR P丸ゴシック体E"/>
              <a:ea typeface="HGPｺﾞｼｯｸM"/>
              <a:cs typeface="Times New Roman"/>
            </a:endParaRPr>
          </a:p>
          <a:p>
            <a:pPr algn="ctr">
              <a:spcAft>
                <a:spcPts val="0"/>
              </a:spcAft>
            </a:pPr>
            <a:endParaRPr lang="ja-JP" sz="1200" b="1" i="1" kern="100" dirty="0">
              <a:solidFill>
                <a:srgbClr val="FFFFFF"/>
              </a:solidFill>
              <a:effectLst/>
              <a:latin typeface="AR P丸ゴシック体E"/>
              <a:ea typeface="HGPｺﾞｼｯｸM"/>
              <a:cs typeface="Times New Roman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766442" y="7001966"/>
            <a:ext cx="3671614" cy="1152128"/>
          </a:xfrm>
          <a:prstGeom prst="rect">
            <a:avLst/>
          </a:prstGeom>
          <a:pattFill prst="pct90">
            <a:fgClr>
              <a:schemeClr val="accent3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Col="180000" rtlCol="0" anchor="t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第３群　皮膚・粘膜の保護【緑黄色野菜】</a:t>
            </a:r>
            <a:endParaRPr lang="ja-JP" altLang="ja-JP" sz="105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第４群　体の調子を整える【淡色野菜】</a:t>
            </a:r>
            <a:endParaRPr lang="ja-JP" altLang="ja-JP" sz="105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5839" y="8807226"/>
            <a:ext cx="3776800" cy="1152128"/>
          </a:xfrm>
          <a:prstGeom prst="rect">
            <a:avLst/>
          </a:prstGeom>
          <a:pattFill prst="pct90">
            <a:fgClr>
              <a:srgbClr val="E9F573"/>
            </a:fgClr>
            <a:bgClr>
              <a:schemeClr val="bg1"/>
            </a:bgClr>
          </a:pattFill>
          <a:ln>
            <a:solidFill>
              <a:srgbClr val="E9F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第５群　体を動かすエネルギー源【穀類・芋類・糖分】</a:t>
            </a:r>
            <a:endParaRPr lang="ja-JP" altLang="ja-JP" sz="105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第６群　力や体温となる【油脂類・多脂肪食品】</a:t>
            </a:r>
            <a:endParaRPr lang="ja-JP" altLang="ja-JP" sz="105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/>
            </a:endParaRPr>
          </a:p>
          <a:p>
            <a:pPr algn="ctr">
              <a:lnSpc>
                <a:spcPct val="150000"/>
              </a:lnSpc>
            </a:pP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81425" y="8803084"/>
            <a:ext cx="3671614" cy="1152128"/>
          </a:xfrm>
          <a:prstGeom prst="rect">
            <a:avLst/>
          </a:prstGeom>
          <a:pattFill prst="pct90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ja-JP" altLang="ja-JP" sz="1100" b="1" kern="100" dirty="0">
                <a:solidFill>
                  <a:schemeClr val="tx1"/>
                </a:solidFill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うまみ成分が美味しさを伝え、食欲を増進させる</a:t>
            </a:r>
            <a:endParaRPr lang="en-US" altLang="ja-JP" sz="1100" b="1" kern="100" dirty="0">
              <a:solidFill>
                <a:schemeClr val="tx1"/>
              </a:solidFill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lvl="0" algn="ctr">
              <a:lnSpc>
                <a:spcPct val="150000"/>
              </a:lnSpc>
            </a:pPr>
            <a:r>
              <a:rPr lang="ja-JP" altLang="en-US" sz="11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itchFamily="18" charset="0"/>
              </a:rPr>
              <a:t>（味噌汁・野菜ｽｰﾌﾟ・中華ｽｰﾌﾟ）</a:t>
            </a:r>
            <a:r>
              <a:rPr lang="ja-JP" altLang="en-US" sz="11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ＭＳ Ｐゴシック" pitchFamily="50" charset="-128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ja-JP" altLang="ja-JP" sz="1100" b="1" kern="100" dirty="0">
              <a:solidFill>
                <a:schemeClr val="tx1"/>
              </a:solidFill>
              <a:effectLst/>
              <a:latin typeface="Century"/>
              <a:ea typeface="ＭＳ 明朝"/>
              <a:cs typeface="Times New Roman"/>
            </a:endParaRPr>
          </a:p>
        </p:txBody>
      </p:sp>
      <p:sp>
        <p:nvSpPr>
          <p:cNvPr id="22" name="Oval 8"/>
          <p:cNvSpPr>
            <a:spLocks noChangeArrowheads="1"/>
          </p:cNvSpPr>
          <p:nvPr/>
        </p:nvSpPr>
        <p:spPr bwMode="auto">
          <a:xfrm>
            <a:off x="133878" y="9397008"/>
            <a:ext cx="3524787" cy="1028700"/>
          </a:xfrm>
          <a:prstGeom prst="ellipse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b="1" i="1" kern="100" dirty="0"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黄のお皿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n-US" altLang="ja-JP" sz="1200" kern="100" dirty="0">
              <a:latin typeface="Century"/>
              <a:ea typeface="HG創英角ﾎﾟｯﾌﾟ体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ja-JP" altLang="en-US" sz="1200" kern="100" dirty="0">
                <a:latin typeface="Century"/>
                <a:ea typeface="HG創英角ﾎﾟｯﾌﾟ体"/>
                <a:cs typeface="Times New Roman"/>
              </a:rPr>
              <a:t>　　　　　　　　　　　　　　　　　</a:t>
            </a:r>
            <a:endParaRPr lang="en-US" altLang="ja-JP" sz="1200" kern="100" dirty="0">
              <a:latin typeface="Century"/>
              <a:ea typeface="HG創英角ﾎﾟｯﾌﾟ体"/>
              <a:cs typeface="Times New Roman"/>
            </a:endParaRP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3840460" y="7630295"/>
            <a:ext cx="3467193" cy="1028700"/>
          </a:xfrm>
          <a:prstGeom prst="ellipse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lnSpc>
                <a:spcPts val="400"/>
              </a:lnSpc>
              <a:spcAft>
                <a:spcPts val="0"/>
              </a:spcAft>
            </a:pPr>
            <a:r>
              <a:rPr lang="ja-JP" sz="1200" b="1" i="1" kern="100" dirty="0">
                <a:solidFill>
                  <a:srgbClr val="FFFFFF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緑のお皿</a:t>
            </a:r>
            <a:endParaRPr lang="en-US" altLang="ja-JP" sz="1200" b="1" i="1" kern="100" dirty="0">
              <a:solidFill>
                <a:srgbClr val="FFFFFF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en-US" altLang="ja-JP" sz="1200" b="1" i="1" kern="100" dirty="0">
              <a:solidFill>
                <a:srgbClr val="FFFFFF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  <a:p>
            <a:pPr algn="ctr">
              <a:lnSpc>
                <a:spcPts val="400"/>
              </a:lnSpc>
              <a:spcAft>
                <a:spcPts val="0"/>
              </a:spcAft>
            </a:pPr>
            <a:endParaRPr lang="ja-JP" sz="1200" b="1" i="1" kern="100" dirty="0">
              <a:solidFill>
                <a:srgbClr val="FFFFFF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Times New Roman"/>
            </a:endParaRPr>
          </a:p>
        </p:txBody>
      </p:sp>
      <p:sp>
        <p:nvSpPr>
          <p:cNvPr id="24" name="Oval 7"/>
          <p:cNvSpPr>
            <a:spLocks noChangeArrowheads="1"/>
          </p:cNvSpPr>
          <p:nvPr/>
        </p:nvSpPr>
        <p:spPr bwMode="auto">
          <a:xfrm>
            <a:off x="3887711" y="9364694"/>
            <a:ext cx="3419941" cy="10287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969696"/>
            </a:solidFill>
            <a:round/>
            <a:headEnd/>
            <a:tailEnd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ja-JP" sz="1200" b="1" i="1" kern="100" dirty="0"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/>
              </a:rPr>
              <a:t>白のお皿</a:t>
            </a:r>
            <a:endParaRPr lang="en-US" altLang="ja-JP" sz="1200" b="1" i="1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en-US" altLang="ja-JP" sz="1200" kern="1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/>
            </a:endParaRPr>
          </a:p>
        </p:txBody>
      </p:sp>
      <p:sp>
        <p:nvSpPr>
          <p:cNvPr id="1030" name="AutoShape 6" descr="ãå¬çç»å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2" name="AutoShape 8" descr="ãå¬çç»å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4" name="AutoShape 10" descr="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8" name="AutoShape 14" descr="ãå¬çç»å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40" name="AutoShape 16" descr="ãå¬ç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" name="AutoShape 8" descr="ãããã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" name="AutoShape 10" descr="ãããã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29" name="AutoShape 5" descr="ãããã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AutoShape 5" descr="ãããã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050" name="AutoShape 2" descr="ããã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9" name="AutoShape 5" descr="ãæ¿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7" name="AutoShape 5" descr="ãã¿ãã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31" name="AutoShape 7" descr="ããã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9" name="AutoShape 7" descr="ããã©ã¤ãããã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5" name="AutoShape 5" descr="ãæ¿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" name="AutoShape 5" descr="ãããããã®ç»åæ¤ç´¢çµæ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5231562-EB0D-4C35-B980-DAFD3C9EB50E}"/>
              </a:ext>
            </a:extLst>
          </p:cNvPr>
          <p:cNvSpPr txBox="1"/>
          <p:nvPr/>
        </p:nvSpPr>
        <p:spPr>
          <a:xfrm>
            <a:off x="542895" y="8144390"/>
            <a:ext cx="2775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牛肉　わかめ　豆腐　みそ　　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D67E736-343D-4FF1-98AD-8AD6730AD12A}"/>
              </a:ext>
            </a:extLst>
          </p:cNvPr>
          <p:cNvSpPr txBox="1"/>
          <p:nvPr/>
        </p:nvSpPr>
        <p:spPr>
          <a:xfrm>
            <a:off x="324247" y="9781579"/>
            <a:ext cx="316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米　麩　白ごま</a:t>
            </a:r>
            <a:endParaRPr kumimoji="1"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糸こんにゃく</a:t>
            </a:r>
            <a:r>
              <a:rPr kumimoji="1"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B042A99-3A12-4854-BF78-25C304C01646}"/>
              </a:ext>
            </a:extLst>
          </p:cNvPr>
          <p:cNvGrpSpPr/>
          <p:nvPr/>
        </p:nvGrpSpPr>
        <p:grpSpPr>
          <a:xfrm>
            <a:off x="205165" y="18108"/>
            <a:ext cx="4367554" cy="1159030"/>
            <a:chOff x="205165" y="1"/>
            <a:chExt cx="4367554" cy="1159030"/>
          </a:xfrm>
        </p:grpSpPr>
        <p:pic>
          <p:nvPicPr>
            <p:cNvPr id="42" name="図 41" descr="２月">
              <a:extLst>
                <a:ext uri="{FF2B5EF4-FFF2-40B4-BE49-F238E27FC236}">
                  <a16:creationId xmlns:a16="http://schemas.microsoft.com/office/drawing/2014/main" id="{3F5248F0-F300-49E6-9526-3985D9EFF6F8}"/>
                </a:ext>
              </a:extLst>
            </p:cNvPr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165" y="1"/>
              <a:ext cx="4367554" cy="1159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6" name="WordArt 3">
              <a:extLst>
                <a:ext uri="{FF2B5EF4-FFF2-40B4-BE49-F238E27FC236}">
                  <a16:creationId xmlns:a16="http://schemas.microsoft.com/office/drawing/2014/main" id="{D3A7FE71-748C-4F1D-8BAD-C7F2EF58151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261715" y="689517"/>
              <a:ext cx="2374900" cy="373836"/>
            </a:xfrm>
            <a:prstGeom prst="rect">
              <a:avLst/>
            </a:prstGeom>
            <a:noFill/>
          </p:spPr>
          <p:txBody>
            <a:bodyPr wrap="none" fromWordArt="1">
              <a:prstTxWarp prst="textArchUp">
                <a:avLst>
                  <a:gd name="adj" fmla="val 10840408"/>
                </a:avLst>
              </a:prstTxWarp>
            </a:bodyPr>
            <a:lstStyle/>
            <a:p>
              <a:pPr algn="ctr" rtl="0"/>
              <a:r>
                <a:rPr lang="ja-JP" altLang="en-US" sz="3800" b="1" kern="10" spc="0" dirty="0">
                  <a:ln w="9525">
                    <a:solidFill>
                      <a:srgbClr val="F0109B"/>
                    </a:solidFill>
                    <a:round/>
                    <a:headEnd/>
                    <a:tailEnd/>
                  </a:ln>
                  <a:solidFill>
                    <a:srgbClr val="F0109B"/>
                  </a:solidFill>
                  <a:effectLst/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本日の給食</a:t>
              </a:r>
            </a:p>
          </p:txBody>
        </p: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021E33C-A3E8-42D1-BF18-552C9394C0E0}"/>
              </a:ext>
            </a:extLst>
          </p:cNvPr>
          <p:cNvSpPr/>
          <p:nvPr/>
        </p:nvSpPr>
        <p:spPr>
          <a:xfrm>
            <a:off x="5811667" y="3034023"/>
            <a:ext cx="1847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ja-JP" altLang="en-US" sz="2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46B88AA-FEBA-4835-B8A9-7F0A23ED0B94}"/>
              </a:ext>
            </a:extLst>
          </p:cNvPr>
          <p:cNvSpPr txBox="1"/>
          <p:nvPr/>
        </p:nvSpPr>
        <p:spPr>
          <a:xfrm>
            <a:off x="3766442" y="8052291"/>
            <a:ext cx="3642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玉ねぎ　長芋　きゅうり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白ねぎ　白菜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4A256A7-A334-68CD-2EDB-BFFD7B93132D}"/>
              </a:ext>
            </a:extLst>
          </p:cNvPr>
          <p:cNvSpPr/>
          <p:nvPr/>
        </p:nvSpPr>
        <p:spPr>
          <a:xfrm>
            <a:off x="4644727" y="223440"/>
            <a:ext cx="2733233" cy="858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雲形吹き出し 10">
            <a:extLst>
              <a:ext uri="{FF2B5EF4-FFF2-40B4-BE49-F238E27FC236}">
                <a16:creationId xmlns:a16="http://schemas.microsoft.com/office/drawing/2014/main" id="{043C1CDC-586F-A0D0-B85B-DAC07F889EF8}"/>
              </a:ext>
            </a:extLst>
          </p:cNvPr>
          <p:cNvSpPr/>
          <p:nvPr/>
        </p:nvSpPr>
        <p:spPr>
          <a:xfrm>
            <a:off x="404560" y="4770635"/>
            <a:ext cx="5866274" cy="2282609"/>
          </a:xfrm>
          <a:prstGeom prst="cloudCallout">
            <a:avLst>
              <a:gd name="adj1" fmla="val -43760"/>
              <a:gd name="adj2" fmla="val -51842"/>
            </a:avLst>
          </a:prstGeom>
          <a:solidFill>
            <a:srgbClr val="CCFF99"/>
          </a:solidFill>
          <a:ln>
            <a:solidFill>
              <a:srgbClr val="FF8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ja-JP" sz="1050" dirty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4514AC0-E75F-2133-4484-64AA1134CD20}"/>
              </a:ext>
            </a:extLst>
          </p:cNvPr>
          <p:cNvSpPr txBox="1"/>
          <p:nvPr/>
        </p:nvSpPr>
        <p:spPr>
          <a:xfrm>
            <a:off x="1127596" y="5219520"/>
            <a:ext cx="5425727" cy="1815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ja-JP" altLang="en-US" sz="28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☆すき焼き煮</a:t>
            </a:r>
            <a:endParaRPr lang="en-US" altLang="ja-JP" sz="28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28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☆みそ汁（わかめ、麩）</a:t>
            </a:r>
            <a:endParaRPr lang="en-US" altLang="ja-JP" sz="28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28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☆長芋ときゅうりの短冊酢</a:t>
            </a:r>
            <a:endParaRPr lang="en-US" altLang="ja-JP" sz="28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ts val="3400"/>
              </a:lnSpc>
            </a:pPr>
            <a:endParaRPr lang="en-US" altLang="ja-JP" sz="24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E4EBD9B-05CE-7BF0-A84A-A10449D9D9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1" r="1809" b="3007"/>
          <a:stretch>
            <a:fillRect/>
          </a:stretch>
        </p:blipFill>
        <p:spPr>
          <a:xfrm rot="16200000">
            <a:off x="4975928" y="2178135"/>
            <a:ext cx="2067655" cy="2778456"/>
          </a:xfrm>
          <a:prstGeom prst="rect">
            <a:avLst/>
          </a:prstGeom>
          <a:ln w="57150" cmpd="tri">
            <a:solidFill>
              <a:srgbClr val="92D050"/>
            </a:solidFill>
          </a:ln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84947E2-BC3A-07DF-6CA2-AE091C073F50}"/>
              </a:ext>
            </a:extLst>
          </p:cNvPr>
          <p:cNvSpPr txBox="1"/>
          <p:nvPr/>
        </p:nvSpPr>
        <p:spPr>
          <a:xfrm>
            <a:off x="3854838" y="9766980"/>
            <a:ext cx="3524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かつお節　さばの節　むしろあじの節 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昆布　酒　みりん　砂糖　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2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濃口醤油　酢</a:t>
            </a:r>
            <a:endParaRPr lang="en-US" altLang="ja-JP" sz="12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994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11006</TotalTime>
  <Words>183</Words>
  <Application>Microsoft Office PowerPoint</Application>
  <PresentationFormat>ユーザー設定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P丸ゴシック体E</vt:lpstr>
      <vt:lpstr>HGPｺﾞｼｯｸM</vt:lpstr>
      <vt:lpstr>HG創英角ﾎﾟｯﾌﾟ体</vt:lpstr>
      <vt:lpstr>UD デジタル 教科書体 NP-B</vt:lpstr>
      <vt:lpstr>UD デジタル 教科書体 NP-R</vt:lpstr>
      <vt:lpstr>Arial</vt:lpstr>
      <vt:lpstr>Calibri</vt:lpstr>
      <vt:lpstr>Century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つばさ</dc:creator>
  <cp:lastModifiedBy>hoiku2</cp:lastModifiedBy>
  <cp:revision>1773</cp:revision>
  <cp:lastPrinted>2026-02-16T04:36:26Z</cp:lastPrinted>
  <dcterms:created xsi:type="dcterms:W3CDTF">2016-06-08T00:05:38Z</dcterms:created>
  <dcterms:modified xsi:type="dcterms:W3CDTF">2026-02-18T05:48:50Z</dcterms:modified>
</cp:coreProperties>
</file>